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8" r:id="rId2"/>
    <p:sldId id="259" r:id="rId3"/>
    <p:sldId id="284" r:id="rId4"/>
    <p:sldId id="260" r:id="rId5"/>
    <p:sldId id="279" r:id="rId6"/>
    <p:sldId id="285" r:id="rId7"/>
    <p:sldId id="286" r:id="rId8"/>
    <p:sldId id="267" r:id="rId9"/>
    <p:sldId id="262" r:id="rId10"/>
    <p:sldId id="280" r:id="rId11"/>
    <p:sldId id="264" r:id="rId12"/>
    <p:sldId id="263" r:id="rId13"/>
    <p:sldId id="265" r:id="rId14"/>
    <p:sldId id="271" r:id="rId15"/>
    <p:sldId id="266" r:id="rId16"/>
    <p:sldId id="282" r:id="rId17"/>
    <p:sldId id="276"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4660"/>
  </p:normalViewPr>
  <p:slideViewPr>
    <p:cSldViewPr snapToGrid="0" showGuides="1">
      <p:cViewPr varScale="1">
        <p:scale>
          <a:sx n="106" d="100"/>
          <a:sy n="106" d="100"/>
        </p:scale>
        <p:origin x="1164" y="96"/>
      </p:cViewPr>
      <p:guideLst>
        <p:guide orient="horz" pos="2160"/>
        <p:guide pos="3864"/>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E2B84-2D43-4100-B728-1C3FF4F2997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3A85500-7642-4BF1-AB43-2E2F8E575FF0}">
      <dgm:prSet/>
      <dgm:spPr/>
      <dgm:t>
        <a:bodyPr/>
        <a:lstStyle/>
        <a:p>
          <a:r>
            <a:rPr lang="en-US"/>
            <a:t>Decent, Safe and Sanitary Housing</a:t>
          </a:r>
        </a:p>
      </dgm:t>
    </dgm:pt>
    <dgm:pt modelId="{9E8624E0-963F-4A21-83C3-090DA5511B22}" type="parTrans" cxnId="{6A3B23A0-EEA4-493D-9408-8BCA8D8E9954}">
      <dgm:prSet/>
      <dgm:spPr/>
      <dgm:t>
        <a:bodyPr/>
        <a:lstStyle/>
        <a:p>
          <a:endParaRPr lang="en-US"/>
        </a:p>
      </dgm:t>
    </dgm:pt>
    <dgm:pt modelId="{36CD8C38-1BF5-4906-9BD2-E8455ED7BB74}" type="sibTrans" cxnId="{6A3B23A0-EEA4-493D-9408-8BCA8D8E9954}">
      <dgm:prSet/>
      <dgm:spPr/>
      <dgm:t>
        <a:bodyPr/>
        <a:lstStyle/>
        <a:p>
          <a:endParaRPr lang="en-US"/>
        </a:p>
      </dgm:t>
    </dgm:pt>
    <dgm:pt modelId="{FFBB1400-E96D-483B-BD06-E6684EE51E3E}">
      <dgm:prSet/>
      <dgm:spPr/>
      <dgm:t>
        <a:bodyPr/>
        <a:lstStyle/>
        <a:p>
          <a:r>
            <a:rPr lang="en-US"/>
            <a:t>Suitable Living Environments and Neighborhoods</a:t>
          </a:r>
        </a:p>
      </dgm:t>
    </dgm:pt>
    <dgm:pt modelId="{88A81471-2806-40A5-A343-559C9B6664D4}" type="parTrans" cxnId="{0CD0210E-0580-48F0-8D18-8D3A74021E2D}">
      <dgm:prSet/>
      <dgm:spPr/>
      <dgm:t>
        <a:bodyPr/>
        <a:lstStyle/>
        <a:p>
          <a:endParaRPr lang="en-US"/>
        </a:p>
      </dgm:t>
    </dgm:pt>
    <dgm:pt modelId="{1719161E-E111-4914-9DA2-41224F64EDEC}" type="sibTrans" cxnId="{0CD0210E-0580-48F0-8D18-8D3A74021E2D}">
      <dgm:prSet/>
      <dgm:spPr/>
      <dgm:t>
        <a:bodyPr/>
        <a:lstStyle/>
        <a:p>
          <a:endParaRPr lang="en-US"/>
        </a:p>
      </dgm:t>
    </dgm:pt>
    <dgm:pt modelId="{F66DB4E1-1A84-4030-A86D-92D7823BFC5E}">
      <dgm:prSet/>
      <dgm:spPr/>
      <dgm:t>
        <a:bodyPr/>
        <a:lstStyle/>
        <a:p>
          <a:r>
            <a:rPr lang="en-US"/>
            <a:t>Expand Economic Development Opportunities</a:t>
          </a:r>
        </a:p>
      </dgm:t>
    </dgm:pt>
    <dgm:pt modelId="{0FB656D4-0792-4B4B-AE67-836A5B2C7CE8}" type="parTrans" cxnId="{8AB5D011-7A20-4375-B337-4F5B948FE92A}">
      <dgm:prSet/>
      <dgm:spPr/>
      <dgm:t>
        <a:bodyPr/>
        <a:lstStyle/>
        <a:p>
          <a:endParaRPr lang="en-US"/>
        </a:p>
      </dgm:t>
    </dgm:pt>
    <dgm:pt modelId="{7993A2F2-EE8D-4F2F-ABEB-0E752BC210FD}" type="sibTrans" cxnId="{8AB5D011-7A20-4375-B337-4F5B948FE92A}">
      <dgm:prSet/>
      <dgm:spPr/>
      <dgm:t>
        <a:bodyPr/>
        <a:lstStyle/>
        <a:p>
          <a:endParaRPr lang="en-US"/>
        </a:p>
      </dgm:t>
    </dgm:pt>
    <dgm:pt modelId="{F14D029B-A1F7-4008-B7F7-966A46505D25}" type="pres">
      <dgm:prSet presAssocID="{2AAE2B84-2D43-4100-B728-1C3FF4F2997E}" presName="linear" presStyleCnt="0">
        <dgm:presLayoutVars>
          <dgm:animLvl val="lvl"/>
          <dgm:resizeHandles val="exact"/>
        </dgm:presLayoutVars>
      </dgm:prSet>
      <dgm:spPr/>
    </dgm:pt>
    <dgm:pt modelId="{9DF2FCD8-D6E3-4067-B12A-D5DF7A31855D}" type="pres">
      <dgm:prSet presAssocID="{43A85500-7642-4BF1-AB43-2E2F8E575FF0}" presName="parentText" presStyleLbl="node1" presStyleIdx="0" presStyleCnt="3">
        <dgm:presLayoutVars>
          <dgm:chMax val="0"/>
          <dgm:bulletEnabled val="1"/>
        </dgm:presLayoutVars>
      </dgm:prSet>
      <dgm:spPr/>
    </dgm:pt>
    <dgm:pt modelId="{E8D9949B-CBA9-43D5-B7A9-D17D6CBB9AC3}" type="pres">
      <dgm:prSet presAssocID="{36CD8C38-1BF5-4906-9BD2-E8455ED7BB74}" presName="spacer" presStyleCnt="0"/>
      <dgm:spPr/>
    </dgm:pt>
    <dgm:pt modelId="{9F7D3E76-EFF6-4FAA-AF1E-74A764DC7707}" type="pres">
      <dgm:prSet presAssocID="{FFBB1400-E96D-483B-BD06-E6684EE51E3E}" presName="parentText" presStyleLbl="node1" presStyleIdx="1" presStyleCnt="3">
        <dgm:presLayoutVars>
          <dgm:chMax val="0"/>
          <dgm:bulletEnabled val="1"/>
        </dgm:presLayoutVars>
      </dgm:prSet>
      <dgm:spPr/>
    </dgm:pt>
    <dgm:pt modelId="{4F518F69-68DB-4117-9A54-61B104934AD9}" type="pres">
      <dgm:prSet presAssocID="{1719161E-E111-4914-9DA2-41224F64EDEC}" presName="spacer" presStyleCnt="0"/>
      <dgm:spPr/>
    </dgm:pt>
    <dgm:pt modelId="{37FC1DBC-3FA7-4288-8F69-882B81CA9975}" type="pres">
      <dgm:prSet presAssocID="{F66DB4E1-1A84-4030-A86D-92D7823BFC5E}" presName="parentText" presStyleLbl="node1" presStyleIdx="2" presStyleCnt="3">
        <dgm:presLayoutVars>
          <dgm:chMax val="0"/>
          <dgm:bulletEnabled val="1"/>
        </dgm:presLayoutVars>
      </dgm:prSet>
      <dgm:spPr/>
    </dgm:pt>
  </dgm:ptLst>
  <dgm:cxnLst>
    <dgm:cxn modelId="{0CD0210E-0580-48F0-8D18-8D3A74021E2D}" srcId="{2AAE2B84-2D43-4100-B728-1C3FF4F2997E}" destId="{FFBB1400-E96D-483B-BD06-E6684EE51E3E}" srcOrd="1" destOrd="0" parTransId="{88A81471-2806-40A5-A343-559C9B6664D4}" sibTransId="{1719161E-E111-4914-9DA2-41224F64EDEC}"/>
    <dgm:cxn modelId="{8AB5D011-7A20-4375-B337-4F5B948FE92A}" srcId="{2AAE2B84-2D43-4100-B728-1C3FF4F2997E}" destId="{F66DB4E1-1A84-4030-A86D-92D7823BFC5E}" srcOrd="2" destOrd="0" parTransId="{0FB656D4-0792-4B4B-AE67-836A5B2C7CE8}" sibTransId="{7993A2F2-EE8D-4F2F-ABEB-0E752BC210FD}"/>
    <dgm:cxn modelId="{FF827533-3711-412C-982B-7CD695B04183}" type="presOf" srcId="{F66DB4E1-1A84-4030-A86D-92D7823BFC5E}" destId="{37FC1DBC-3FA7-4288-8F69-882B81CA9975}" srcOrd="0" destOrd="0" presId="urn:microsoft.com/office/officeart/2005/8/layout/vList2"/>
    <dgm:cxn modelId="{01AE3542-9D23-4DD8-BADE-EC670F0D49C2}" type="presOf" srcId="{FFBB1400-E96D-483B-BD06-E6684EE51E3E}" destId="{9F7D3E76-EFF6-4FAA-AF1E-74A764DC7707}" srcOrd="0" destOrd="0" presId="urn:microsoft.com/office/officeart/2005/8/layout/vList2"/>
    <dgm:cxn modelId="{6A3B23A0-EEA4-493D-9408-8BCA8D8E9954}" srcId="{2AAE2B84-2D43-4100-B728-1C3FF4F2997E}" destId="{43A85500-7642-4BF1-AB43-2E2F8E575FF0}" srcOrd="0" destOrd="0" parTransId="{9E8624E0-963F-4A21-83C3-090DA5511B22}" sibTransId="{36CD8C38-1BF5-4906-9BD2-E8455ED7BB74}"/>
    <dgm:cxn modelId="{C74856D9-3F4F-4078-9545-A176BB1A7AAA}" type="presOf" srcId="{2AAE2B84-2D43-4100-B728-1C3FF4F2997E}" destId="{F14D029B-A1F7-4008-B7F7-966A46505D25}" srcOrd="0" destOrd="0" presId="urn:microsoft.com/office/officeart/2005/8/layout/vList2"/>
    <dgm:cxn modelId="{D5AE9CE6-9611-40CD-8802-6F184EB07A17}" type="presOf" srcId="{43A85500-7642-4BF1-AB43-2E2F8E575FF0}" destId="{9DF2FCD8-D6E3-4067-B12A-D5DF7A31855D}" srcOrd="0" destOrd="0" presId="urn:microsoft.com/office/officeart/2005/8/layout/vList2"/>
    <dgm:cxn modelId="{05CFDE69-106A-4376-88F0-4666F48208C8}" type="presParOf" srcId="{F14D029B-A1F7-4008-B7F7-966A46505D25}" destId="{9DF2FCD8-D6E3-4067-B12A-D5DF7A31855D}" srcOrd="0" destOrd="0" presId="urn:microsoft.com/office/officeart/2005/8/layout/vList2"/>
    <dgm:cxn modelId="{9E41C0F6-24C9-4E0E-B346-18D98F18BF15}" type="presParOf" srcId="{F14D029B-A1F7-4008-B7F7-966A46505D25}" destId="{E8D9949B-CBA9-43D5-B7A9-D17D6CBB9AC3}" srcOrd="1" destOrd="0" presId="urn:microsoft.com/office/officeart/2005/8/layout/vList2"/>
    <dgm:cxn modelId="{3F7CE9C9-9DAE-4269-8FB9-2F8172109686}" type="presParOf" srcId="{F14D029B-A1F7-4008-B7F7-966A46505D25}" destId="{9F7D3E76-EFF6-4FAA-AF1E-74A764DC7707}" srcOrd="2" destOrd="0" presId="urn:microsoft.com/office/officeart/2005/8/layout/vList2"/>
    <dgm:cxn modelId="{538D0BBE-0885-4C53-A355-077ABC519658}" type="presParOf" srcId="{F14D029B-A1F7-4008-B7F7-966A46505D25}" destId="{4F518F69-68DB-4117-9A54-61B104934AD9}" srcOrd="3" destOrd="0" presId="urn:microsoft.com/office/officeart/2005/8/layout/vList2"/>
    <dgm:cxn modelId="{4B3CCD10-1115-40A6-B6F6-E4D140F91A95}" type="presParOf" srcId="{F14D029B-A1F7-4008-B7F7-966A46505D25}" destId="{37FC1DBC-3FA7-4288-8F69-882B81CA997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2FCD8-D6E3-4067-B12A-D5DF7A31855D}">
      <dsp:nvSpPr>
        <dsp:cNvPr id="0" name=""/>
        <dsp:cNvSpPr/>
      </dsp:nvSpPr>
      <dsp:spPr>
        <a:xfrm>
          <a:off x="0" y="766470"/>
          <a:ext cx="5175384" cy="12729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Decent, Safe and Sanitary Housing</a:t>
          </a:r>
        </a:p>
      </dsp:txBody>
      <dsp:txXfrm>
        <a:off x="62141" y="828611"/>
        <a:ext cx="5051102" cy="1148678"/>
      </dsp:txXfrm>
    </dsp:sp>
    <dsp:sp modelId="{9F7D3E76-EFF6-4FAA-AF1E-74A764DC7707}">
      <dsp:nvSpPr>
        <dsp:cNvPr id="0" name=""/>
        <dsp:cNvSpPr/>
      </dsp:nvSpPr>
      <dsp:spPr>
        <a:xfrm>
          <a:off x="0" y="2131590"/>
          <a:ext cx="5175384" cy="1272960"/>
        </a:xfrm>
        <a:prstGeom prst="roundRect">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Suitable Living Environments and Neighborhoods</a:t>
          </a:r>
        </a:p>
      </dsp:txBody>
      <dsp:txXfrm>
        <a:off x="62141" y="2193731"/>
        <a:ext cx="5051102" cy="1148678"/>
      </dsp:txXfrm>
    </dsp:sp>
    <dsp:sp modelId="{37FC1DBC-3FA7-4288-8F69-882B81CA9975}">
      <dsp:nvSpPr>
        <dsp:cNvPr id="0" name=""/>
        <dsp:cNvSpPr/>
      </dsp:nvSpPr>
      <dsp:spPr>
        <a:xfrm>
          <a:off x="0" y="3496710"/>
          <a:ext cx="5175384" cy="1272960"/>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Expand Economic Development Opportunities</a:t>
          </a:r>
        </a:p>
      </dsp:txBody>
      <dsp:txXfrm>
        <a:off x="62141" y="3558851"/>
        <a:ext cx="5051102" cy="11486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BD9D60-B059-4600-89CA-9ED80DC53000}" type="datetimeFigureOut">
              <a:rPr lang="en-US" smtClean="0"/>
              <a:t>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CA1D40-F70F-4EBF-96C8-2717F25A4B9E}" type="slidenum">
              <a:rPr lang="en-US" smtClean="0"/>
              <a:t>‹#›</a:t>
            </a:fld>
            <a:endParaRPr lang="en-US"/>
          </a:p>
        </p:txBody>
      </p:sp>
    </p:spTree>
    <p:extLst>
      <p:ext uri="{BB962C8B-B14F-4D97-AF65-F5344CB8AC3E}">
        <p14:creationId xmlns:p14="http://schemas.microsoft.com/office/powerpoint/2010/main" val="46102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A1D40-F70F-4EBF-96C8-2717F25A4B9E}" type="slidenum">
              <a:rPr lang="en-US" smtClean="0"/>
              <a:t>1</a:t>
            </a:fld>
            <a:endParaRPr lang="en-US"/>
          </a:p>
        </p:txBody>
      </p:sp>
    </p:spTree>
    <p:extLst>
      <p:ext uri="{BB962C8B-B14F-4D97-AF65-F5344CB8AC3E}">
        <p14:creationId xmlns:p14="http://schemas.microsoft.com/office/powerpoint/2010/main" val="4080670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CA1D40-F70F-4EBF-96C8-2717F25A4B9E}" type="slidenum">
              <a:rPr lang="en-US" smtClean="0"/>
              <a:t>13</a:t>
            </a:fld>
            <a:endParaRPr lang="en-US"/>
          </a:p>
        </p:txBody>
      </p:sp>
    </p:spTree>
    <p:extLst>
      <p:ext uri="{BB962C8B-B14F-4D97-AF65-F5344CB8AC3E}">
        <p14:creationId xmlns:p14="http://schemas.microsoft.com/office/powerpoint/2010/main" val="1476358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CA1D40-F70F-4EBF-96C8-2717F25A4B9E}" type="slidenum">
              <a:rPr lang="en-US" smtClean="0"/>
              <a:t>15</a:t>
            </a:fld>
            <a:endParaRPr lang="en-US"/>
          </a:p>
        </p:txBody>
      </p:sp>
    </p:spTree>
    <p:extLst>
      <p:ext uri="{BB962C8B-B14F-4D97-AF65-F5344CB8AC3E}">
        <p14:creationId xmlns:p14="http://schemas.microsoft.com/office/powerpoint/2010/main" val="1949621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CA1D40-F70F-4EBF-96C8-2717F25A4B9E}" type="slidenum">
              <a:rPr lang="en-US" smtClean="0"/>
              <a:t>16</a:t>
            </a:fld>
            <a:endParaRPr lang="en-US"/>
          </a:p>
        </p:txBody>
      </p:sp>
    </p:spTree>
    <p:extLst>
      <p:ext uri="{BB962C8B-B14F-4D97-AF65-F5344CB8AC3E}">
        <p14:creationId xmlns:p14="http://schemas.microsoft.com/office/powerpoint/2010/main" val="3468558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A1D40-F70F-4EBF-96C8-2717F25A4B9E}" type="slidenum">
              <a:rPr lang="en-US" smtClean="0"/>
              <a:t>17</a:t>
            </a:fld>
            <a:endParaRPr lang="en-US"/>
          </a:p>
        </p:txBody>
      </p:sp>
    </p:spTree>
    <p:extLst>
      <p:ext uri="{BB962C8B-B14F-4D97-AF65-F5344CB8AC3E}">
        <p14:creationId xmlns:p14="http://schemas.microsoft.com/office/powerpoint/2010/main" val="99101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CA1D40-F70F-4EBF-96C8-2717F25A4B9E}" type="slidenum">
              <a:rPr lang="en-US" smtClean="0"/>
              <a:t>2</a:t>
            </a:fld>
            <a:endParaRPr lang="en-US"/>
          </a:p>
        </p:txBody>
      </p:sp>
    </p:spTree>
    <p:extLst>
      <p:ext uri="{BB962C8B-B14F-4D97-AF65-F5344CB8AC3E}">
        <p14:creationId xmlns:p14="http://schemas.microsoft.com/office/powerpoint/2010/main" val="37640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1504950"/>
            <a:ext cx="7219950" cy="4062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788">
              <a:defRPr/>
            </a:pPr>
            <a:fld id="{5457D0BE-1FF0-4EFE-9997-AAECBAA376F6}" type="slidenum">
              <a:rPr lang="en-US" sz="1100">
                <a:solidFill>
                  <a:prstClr val="black"/>
                </a:solidFill>
                <a:latin typeface="Calibri" panose="020F0502020204030204"/>
              </a:rPr>
              <a:pPr defTabSz="465788">
                <a:defRPr/>
              </a:pPr>
              <a:t>3</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263152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CA1D40-F70F-4EBF-96C8-2717F25A4B9E}" type="slidenum">
              <a:rPr lang="en-US" smtClean="0"/>
              <a:t>4</a:t>
            </a:fld>
            <a:endParaRPr lang="en-US"/>
          </a:p>
        </p:txBody>
      </p:sp>
    </p:spTree>
    <p:extLst>
      <p:ext uri="{BB962C8B-B14F-4D97-AF65-F5344CB8AC3E}">
        <p14:creationId xmlns:p14="http://schemas.microsoft.com/office/powerpoint/2010/main" val="197167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CA1D40-F70F-4EBF-96C8-2717F25A4B9E}" type="slidenum">
              <a:rPr lang="en-US" smtClean="0"/>
              <a:t>5</a:t>
            </a:fld>
            <a:endParaRPr lang="en-US"/>
          </a:p>
        </p:txBody>
      </p:sp>
    </p:spTree>
    <p:extLst>
      <p:ext uri="{BB962C8B-B14F-4D97-AF65-F5344CB8AC3E}">
        <p14:creationId xmlns:p14="http://schemas.microsoft.com/office/powerpoint/2010/main" val="212398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CA1D40-F70F-4EBF-96C8-2717F25A4B9E}" type="slidenum">
              <a:rPr lang="en-US" smtClean="0"/>
              <a:t>9</a:t>
            </a:fld>
            <a:endParaRPr lang="en-US"/>
          </a:p>
        </p:txBody>
      </p:sp>
    </p:spTree>
    <p:extLst>
      <p:ext uri="{BB962C8B-B14F-4D97-AF65-F5344CB8AC3E}">
        <p14:creationId xmlns:p14="http://schemas.microsoft.com/office/powerpoint/2010/main" val="2128890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CA1D40-F70F-4EBF-96C8-2717F25A4B9E}" type="slidenum">
              <a:rPr lang="en-US" smtClean="0"/>
              <a:t>10</a:t>
            </a:fld>
            <a:endParaRPr lang="en-US"/>
          </a:p>
        </p:txBody>
      </p:sp>
    </p:spTree>
    <p:extLst>
      <p:ext uri="{BB962C8B-B14F-4D97-AF65-F5344CB8AC3E}">
        <p14:creationId xmlns:p14="http://schemas.microsoft.com/office/powerpoint/2010/main" val="4125620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CA1D40-F70F-4EBF-96C8-2717F25A4B9E}" type="slidenum">
              <a:rPr lang="en-US" smtClean="0"/>
              <a:t>11</a:t>
            </a:fld>
            <a:endParaRPr lang="en-US"/>
          </a:p>
        </p:txBody>
      </p:sp>
    </p:spTree>
    <p:extLst>
      <p:ext uri="{BB962C8B-B14F-4D97-AF65-F5344CB8AC3E}">
        <p14:creationId xmlns:p14="http://schemas.microsoft.com/office/powerpoint/2010/main" val="44699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CA1D40-F70F-4EBF-96C8-2717F25A4B9E}" type="slidenum">
              <a:rPr lang="en-US" smtClean="0"/>
              <a:t>12</a:t>
            </a:fld>
            <a:endParaRPr lang="en-US"/>
          </a:p>
        </p:txBody>
      </p:sp>
    </p:spTree>
    <p:extLst>
      <p:ext uri="{BB962C8B-B14F-4D97-AF65-F5344CB8AC3E}">
        <p14:creationId xmlns:p14="http://schemas.microsoft.com/office/powerpoint/2010/main" val="631618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32E096-7F12-49C7-B91E-8EB7020EF33A}"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5B805-1D1A-43E6-BBBA-42BE32D4B95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50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32E096-7F12-49C7-B91E-8EB7020EF33A}"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5B805-1D1A-43E6-BBBA-42BE32D4B95F}" type="slidenum">
              <a:rPr lang="en-US" smtClean="0"/>
              <a:t>‹#›</a:t>
            </a:fld>
            <a:endParaRPr lang="en-US"/>
          </a:p>
        </p:txBody>
      </p:sp>
    </p:spTree>
    <p:extLst>
      <p:ext uri="{BB962C8B-B14F-4D97-AF65-F5344CB8AC3E}">
        <p14:creationId xmlns:p14="http://schemas.microsoft.com/office/powerpoint/2010/main" val="3975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32E096-7F12-49C7-B91E-8EB7020EF33A}"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5B805-1D1A-43E6-BBBA-42BE32D4B95F}" type="slidenum">
              <a:rPr lang="en-US" smtClean="0"/>
              <a:t>‹#›</a:t>
            </a:fld>
            <a:endParaRPr lang="en-US"/>
          </a:p>
        </p:txBody>
      </p:sp>
    </p:spTree>
    <p:extLst>
      <p:ext uri="{BB962C8B-B14F-4D97-AF65-F5344CB8AC3E}">
        <p14:creationId xmlns:p14="http://schemas.microsoft.com/office/powerpoint/2010/main" val="3423768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97406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32E096-7F12-49C7-B91E-8EB7020EF33A}"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5B805-1D1A-43E6-BBBA-42BE32D4B95F}" type="slidenum">
              <a:rPr lang="en-US" smtClean="0"/>
              <a:t>‹#›</a:t>
            </a:fld>
            <a:endParaRPr lang="en-US"/>
          </a:p>
        </p:txBody>
      </p:sp>
    </p:spTree>
    <p:extLst>
      <p:ext uri="{BB962C8B-B14F-4D97-AF65-F5344CB8AC3E}">
        <p14:creationId xmlns:p14="http://schemas.microsoft.com/office/powerpoint/2010/main" val="82826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32E096-7F12-49C7-B91E-8EB7020EF33A}"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5B805-1D1A-43E6-BBBA-42BE32D4B95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64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32E096-7F12-49C7-B91E-8EB7020EF33A}"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5B805-1D1A-43E6-BBBA-42BE32D4B95F}" type="slidenum">
              <a:rPr lang="en-US" smtClean="0"/>
              <a:t>‹#›</a:t>
            </a:fld>
            <a:endParaRPr lang="en-US"/>
          </a:p>
        </p:txBody>
      </p:sp>
    </p:spTree>
    <p:extLst>
      <p:ext uri="{BB962C8B-B14F-4D97-AF65-F5344CB8AC3E}">
        <p14:creationId xmlns:p14="http://schemas.microsoft.com/office/powerpoint/2010/main" val="423103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32E096-7F12-49C7-B91E-8EB7020EF33A}" type="datetimeFigureOut">
              <a:rPr lang="en-US" smtClean="0"/>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5B805-1D1A-43E6-BBBA-42BE32D4B95F}" type="slidenum">
              <a:rPr lang="en-US" smtClean="0"/>
              <a:t>‹#›</a:t>
            </a:fld>
            <a:endParaRPr lang="en-US"/>
          </a:p>
        </p:txBody>
      </p:sp>
    </p:spTree>
    <p:extLst>
      <p:ext uri="{BB962C8B-B14F-4D97-AF65-F5344CB8AC3E}">
        <p14:creationId xmlns:p14="http://schemas.microsoft.com/office/powerpoint/2010/main" val="153982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32E096-7F12-49C7-B91E-8EB7020EF33A}"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5B805-1D1A-43E6-BBBA-42BE32D4B95F}" type="slidenum">
              <a:rPr lang="en-US" smtClean="0"/>
              <a:t>‹#›</a:t>
            </a:fld>
            <a:endParaRPr lang="en-US"/>
          </a:p>
        </p:txBody>
      </p:sp>
    </p:spTree>
    <p:extLst>
      <p:ext uri="{BB962C8B-B14F-4D97-AF65-F5344CB8AC3E}">
        <p14:creationId xmlns:p14="http://schemas.microsoft.com/office/powerpoint/2010/main" val="38342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532E096-7F12-49C7-B91E-8EB7020EF33A}" type="datetimeFigureOut">
              <a:rPr lang="en-US" smtClean="0"/>
              <a:t>1/8/2025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D95B805-1D1A-43E6-BBBA-42BE32D4B95F}" type="slidenum">
              <a:rPr lang="en-US" smtClean="0"/>
              <a:t>‹#›</a:t>
            </a:fld>
            <a:endParaRPr lang="en-US"/>
          </a:p>
        </p:txBody>
      </p:sp>
    </p:spTree>
    <p:extLst>
      <p:ext uri="{BB962C8B-B14F-4D97-AF65-F5344CB8AC3E}">
        <p14:creationId xmlns:p14="http://schemas.microsoft.com/office/powerpoint/2010/main" val="2840726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532E096-7F12-49C7-B91E-8EB7020EF33A}" type="datetimeFigureOut">
              <a:rPr lang="en-US" smtClean="0"/>
              <a:t>1/8/2025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D95B805-1D1A-43E6-BBBA-42BE32D4B95F}" type="slidenum">
              <a:rPr lang="en-US" smtClean="0"/>
              <a:t>‹#›</a:t>
            </a:fld>
            <a:endParaRPr lang="en-US"/>
          </a:p>
        </p:txBody>
      </p:sp>
    </p:spTree>
    <p:extLst>
      <p:ext uri="{BB962C8B-B14F-4D97-AF65-F5344CB8AC3E}">
        <p14:creationId xmlns:p14="http://schemas.microsoft.com/office/powerpoint/2010/main" val="7948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32E096-7F12-49C7-B91E-8EB7020EF33A}"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5B805-1D1A-43E6-BBBA-42BE32D4B95F}" type="slidenum">
              <a:rPr lang="en-US" smtClean="0"/>
              <a:t>‹#›</a:t>
            </a:fld>
            <a:endParaRPr lang="en-US"/>
          </a:p>
        </p:txBody>
      </p:sp>
    </p:spTree>
    <p:extLst>
      <p:ext uri="{BB962C8B-B14F-4D97-AF65-F5344CB8AC3E}">
        <p14:creationId xmlns:p14="http://schemas.microsoft.com/office/powerpoint/2010/main" val="791391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532E096-7F12-49C7-B91E-8EB7020EF33A}" type="datetimeFigureOut">
              <a:rPr lang="en-US" smtClean="0"/>
              <a:t>1/8/2025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D95B805-1D1A-43E6-BBBA-42BE32D4B95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453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housingandcommunityinfo@birminghamal.gov" TargetMode="External"/><Relationship Id="rId5" Type="http://schemas.openxmlformats.org/officeDocument/2006/relationships/hyperlink" Target="https://www.cobcd.com/" TargetMode="External"/><Relationship Id="rId4" Type="http://schemas.openxmlformats.org/officeDocument/2006/relationships/hyperlink" Target="https://gcc02.safelinks.protection.outlook.com/?url=https%3A%2F%2Fportal.neighborlysoftware.com%2FBIRMINGHAMAL%2FParticipant&amp;data=04%7C01%7CAdrienne.Stitt%40birminghamal.gov%7C1dab1a36e8fc4a5002bd08d9a628cd7c%7C53fe4952fe904346a9f671bad788cb78%7C0%7C0%7C637723516460463517%7CUnknown%7CTWFpbGZsb3d8eyJWIjoiMC4wLjAwMDAiLCJQIjoiV2luMzIiLCJBTiI6Ik1haWwiLCJXVCI6Mn0%3D%7C1000&amp;sdata=un6fyk8NBkVZWVskt011irqxUxI3uMqqfqy94TtkPqg%3D&amp;reserved=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www.cobcd.com/" TargetMode="External"/><Relationship Id="rId4" Type="http://schemas.openxmlformats.org/officeDocument/2006/relationships/hyperlink" Target="mailto:housingandcommunityinfo@birminghamal.gov"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irminghamal.gov/cobc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CFC95-F408-4629-8D47-109EB9B6735B}"/>
              </a:ext>
            </a:extLst>
          </p:cNvPr>
          <p:cNvPicPr>
            <a:picLocks noChangeAspect="1"/>
          </p:cNvPicPr>
          <p:nvPr/>
        </p:nvPicPr>
        <p:blipFill>
          <a:blip r:embed="rId3"/>
          <a:stretch>
            <a:fillRect/>
          </a:stretch>
        </p:blipFill>
        <p:spPr>
          <a:xfrm>
            <a:off x="0" y="27832"/>
            <a:ext cx="12192000" cy="6333744"/>
          </a:xfrm>
          <a:prstGeom prst="rect">
            <a:avLst/>
          </a:prstGeom>
        </p:spPr>
      </p:pic>
      <p:sp>
        <p:nvSpPr>
          <p:cNvPr id="2" name="Title 1">
            <a:extLst>
              <a:ext uri="{FF2B5EF4-FFF2-40B4-BE49-F238E27FC236}">
                <a16:creationId xmlns:a16="http://schemas.microsoft.com/office/drawing/2014/main" id="{A461C4D9-54CF-4EB2-9D59-E5B2210C1031}"/>
              </a:ext>
            </a:extLst>
          </p:cNvPr>
          <p:cNvSpPr>
            <a:spLocks noGrp="1"/>
          </p:cNvSpPr>
          <p:nvPr>
            <p:ph type="title"/>
          </p:nvPr>
        </p:nvSpPr>
        <p:spPr>
          <a:xfrm>
            <a:off x="-5" y="0"/>
            <a:ext cx="12192000" cy="6361576"/>
          </a:xfrm>
          <a:solidFill>
            <a:schemeClr val="bg1">
              <a:alpha val="74000"/>
            </a:schemeClr>
          </a:solidFill>
        </p:spPr>
        <p:txBody>
          <a:bodyPr>
            <a:normAutofit/>
          </a:bodyPr>
          <a:lstStyle/>
          <a:p>
            <a:pPr algn="ctr"/>
            <a:r>
              <a:rPr lang="en-US" sz="3600" b="1" dirty="0">
                <a:solidFill>
                  <a:schemeClr val="tx1"/>
                </a:solidFill>
                <a:effectLst>
                  <a:outerShdw blurRad="38100" dist="38100" dir="2700000" algn="tl">
                    <a:srgbClr val="000000">
                      <a:alpha val="43137"/>
                    </a:srgbClr>
                  </a:outerShdw>
                </a:effectLst>
              </a:rPr>
              <a:t>PUBLIC HEARING </a:t>
            </a:r>
            <a:br>
              <a:rPr lang="en-US" sz="3600" b="1" dirty="0">
                <a:solidFill>
                  <a:schemeClr val="tx1"/>
                </a:solidFill>
                <a:effectLst>
                  <a:outerShdw blurRad="38100" dist="38100" dir="2700000" algn="tl">
                    <a:srgbClr val="000000">
                      <a:alpha val="43137"/>
                    </a:srgbClr>
                  </a:outerShdw>
                </a:effectLst>
              </a:rPr>
            </a:br>
            <a:r>
              <a:rPr lang="en-US" sz="3600" b="1" dirty="0">
                <a:solidFill>
                  <a:schemeClr val="tx1"/>
                </a:solidFill>
                <a:effectLst>
                  <a:outerShdw blurRad="38100" dist="38100" dir="2700000" algn="tl">
                    <a:srgbClr val="000000">
                      <a:alpha val="43137"/>
                    </a:srgbClr>
                  </a:outerShdw>
                </a:effectLst>
              </a:rPr>
              <a:t>HUD One Year Action Plan</a:t>
            </a:r>
            <a:br>
              <a:rPr lang="en-US" sz="3600" b="1" dirty="0">
                <a:solidFill>
                  <a:schemeClr val="tx1"/>
                </a:solidFill>
                <a:effectLst>
                  <a:outerShdw blurRad="38100" dist="38100" dir="2700000" algn="tl">
                    <a:srgbClr val="000000">
                      <a:alpha val="43137"/>
                    </a:srgbClr>
                  </a:outerShdw>
                </a:effectLst>
              </a:rPr>
            </a:br>
            <a:r>
              <a:rPr lang="en-US" sz="3600" b="1" dirty="0">
                <a:solidFill>
                  <a:schemeClr val="tx1"/>
                </a:solidFill>
                <a:effectLst>
                  <a:outerShdw blurRad="38100" dist="38100" dir="2700000" algn="tl">
                    <a:srgbClr val="000000">
                      <a:alpha val="43137"/>
                    </a:srgbClr>
                  </a:outerShdw>
                </a:effectLst>
              </a:rPr>
              <a:t>2025-2026</a:t>
            </a:r>
            <a:br>
              <a:rPr lang="en-US" sz="3600" b="1" dirty="0">
                <a:solidFill>
                  <a:schemeClr val="tx1"/>
                </a:solidFill>
                <a:effectLst>
                  <a:outerShdw blurRad="38100" dist="38100" dir="2700000" algn="tl">
                    <a:srgbClr val="000000">
                      <a:alpha val="43137"/>
                    </a:srgbClr>
                  </a:outerShdw>
                </a:effectLst>
              </a:rPr>
            </a:br>
            <a:br>
              <a:rPr lang="en-US" sz="3600" b="1" dirty="0">
                <a:solidFill>
                  <a:schemeClr val="tx1"/>
                </a:solidFill>
                <a:effectLst>
                  <a:outerShdw blurRad="38100" dist="38100" dir="2700000" algn="tl">
                    <a:srgbClr val="000000">
                      <a:alpha val="43137"/>
                    </a:srgbClr>
                  </a:outerShdw>
                </a:effectLst>
              </a:rPr>
            </a:br>
            <a:r>
              <a:rPr lang="en-US" sz="3600" b="1" dirty="0">
                <a:solidFill>
                  <a:schemeClr val="tx1"/>
                </a:solidFill>
                <a:effectLst>
                  <a:outerShdw blurRad="38100" dist="38100" dir="2700000" algn="tl">
                    <a:srgbClr val="000000">
                      <a:alpha val="43137"/>
                    </a:srgbClr>
                  </a:outerShdw>
                </a:effectLst>
              </a:rPr>
              <a:t>City of Birmingham</a:t>
            </a:r>
            <a:br>
              <a:rPr lang="en-US" sz="3600" b="1" dirty="0">
                <a:solidFill>
                  <a:schemeClr val="tx1"/>
                </a:solidFill>
                <a:effectLst>
                  <a:outerShdw blurRad="38100" dist="38100" dir="2700000" algn="tl">
                    <a:srgbClr val="000000">
                      <a:alpha val="43137"/>
                    </a:srgbClr>
                  </a:outerShdw>
                </a:effectLst>
              </a:rPr>
            </a:br>
            <a:r>
              <a:rPr lang="en-US" sz="3600" b="1" dirty="0">
                <a:solidFill>
                  <a:schemeClr val="tx1"/>
                </a:solidFill>
                <a:effectLst>
                  <a:outerShdw blurRad="38100" dist="38100" dir="2700000" algn="tl">
                    <a:srgbClr val="000000">
                      <a:alpha val="43137"/>
                    </a:srgbClr>
                  </a:outerShdw>
                </a:effectLst>
              </a:rPr>
              <a:t>Community Development Department</a:t>
            </a:r>
            <a:br>
              <a:rPr lang="en-US" sz="2800" dirty="0">
                <a:solidFill>
                  <a:schemeClr val="tx1"/>
                </a:solidFill>
                <a:effectLst>
                  <a:outerShdw blurRad="38100" dist="38100" dir="2700000" algn="tl">
                    <a:srgbClr val="000000">
                      <a:alpha val="43137"/>
                    </a:srgbClr>
                  </a:outerShdw>
                </a:effectLst>
              </a:rPr>
            </a:br>
            <a:br>
              <a:rPr lang="en-US" sz="2800" dirty="0">
                <a:solidFill>
                  <a:schemeClr val="tx1"/>
                </a:solidFill>
                <a:effectLst>
                  <a:outerShdw blurRad="38100" dist="38100" dir="2700000" algn="tl">
                    <a:srgbClr val="000000">
                      <a:alpha val="43137"/>
                    </a:srgbClr>
                  </a:outerShdw>
                </a:effectLst>
              </a:rPr>
            </a:br>
            <a:r>
              <a:rPr lang="en-US" sz="2800" b="1" dirty="0">
                <a:solidFill>
                  <a:schemeClr val="tx1"/>
                </a:solidFill>
                <a:effectLst>
                  <a:outerShdw blurRad="38100" dist="38100" dir="2700000" algn="tl">
                    <a:srgbClr val="000000">
                      <a:alpha val="43137"/>
                    </a:srgbClr>
                  </a:outerShdw>
                </a:effectLst>
              </a:rPr>
              <a:t>Virtual</a:t>
            </a:r>
            <a:r>
              <a:rPr lang="en-US" sz="2800" dirty="0">
                <a:solidFill>
                  <a:schemeClr val="tx1"/>
                </a:solidFill>
                <a:effectLst>
                  <a:outerShdw blurRad="38100" dist="38100" dir="2700000" algn="tl">
                    <a:srgbClr val="000000">
                      <a:alpha val="43137"/>
                    </a:srgbClr>
                  </a:outerShdw>
                </a:effectLst>
              </a:rPr>
              <a:t>:  </a:t>
            </a:r>
            <a:r>
              <a:rPr lang="en-US" sz="2800" b="1" dirty="0">
                <a:solidFill>
                  <a:schemeClr val="tx1"/>
                </a:solidFill>
                <a:effectLst>
                  <a:outerShdw blurRad="38100" dist="38100" dir="2700000" algn="tl">
                    <a:srgbClr val="000000">
                      <a:alpha val="43137"/>
                    </a:srgbClr>
                  </a:outerShdw>
                </a:effectLst>
              </a:rPr>
              <a:t>JANUARY</a:t>
            </a:r>
            <a:r>
              <a:rPr lang="en-US" sz="2800" dirty="0">
                <a:solidFill>
                  <a:schemeClr val="tx1"/>
                </a:solidFill>
                <a:effectLst>
                  <a:outerShdw blurRad="38100" dist="38100" dir="2700000" algn="tl">
                    <a:srgbClr val="000000">
                      <a:alpha val="43137"/>
                    </a:srgbClr>
                  </a:outerShdw>
                </a:effectLst>
              </a:rPr>
              <a:t> </a:t>
            </a:r>
            <a:r>
              <a:rPr lang="en-US" sz="2800" b="1" dirty="0">
                <a:solidFill>
                  <a:schemeClr val="tx1"/>
                </a:solidFill>
                <a:effectLst>
                  <a:outerShdw blurRad="38100" dist="38100" dir="2700000" algn="tl">
                    <a:srgbClr val="000000">
                      <a:alpha val="43137"/>
                    </a:srgbClr>
                  </a:outerShdw>
                </a:effectLst>
              </a:rPr>
              <a:t>8, 2025 at 9:30 AM  &amp;  JANUARY</a:t>
            </a:r>
            <a:r>
              <a:rPr lang="en-US" sz="2800" dirty="0">
                <a:solidFill>
                  <a:schemeClr val="tx1"/>
                </a:solidFill>
                <a:effectLst>
                  <a:outerShdw blurRad="38100" dist="38100" dir="2700000" algn="tl">
                    <a:srgbClr val="000000">
                      <a:alpha val="43137"/>
                    </a:srgbClr>
                  </a:outerShdw>
                </a:effectLst>
              </a:rPr>
              <a:t> 9</a:t>
            </a:r>
            <a:r>
              <a:rPr lang="en-US" sz="2800" b="1" dirty="0">
                <a:solidFill>
                  <a:schemeClr val="tx1"/>
                </a:solidFill>
                <a:effectLst>
                  <a:outerShdw blurRad="38100" dist="38100" dir="2700000" algn="tl">
                    <a:srgbClr val="000000">
                      <a:alpha val="43137"/>
                    </a:srgbClr>
                  </a:outerShdw>
                </a:effectLst>
              </a:rPr>
              <a:t>, 2025 at 9:30 AM </a:t>
            </a:r>
            <a:br>
              <a:rPr lang="en-US" sz="2800" b="1" dirty="0">
                <a:solidFill>
                  <a:schemeClr val="tx1"/>
                </a:solidFill>
                <a:effectLst>
                  <a:outerShdw blurRad="38100" dist="38100" dir="2700000" algn="tl">
                    <a:srgbClr val="000000">
                      <a:alpha val="43137"/>
                    </a:srgbClr>
                  </a:outerShdw>
                </a:effectLst>
              </a:rPr>
            </a:br>
            <a:br>
              <a:rPr lang="en-US" sz="2800" b="1" dirty="0">
                <a:solidFill>
                  <a:schemeClr val="tx1"/>
                </a:solidFill>
                <a:effectLst>
                  <a:outerShdw blurRad="38100" dist="38100" dir="2700000" algn="tl">
                    <a:srgbClr val="000000">
                      <a:alpha val="43137"/>
                    </a:srgbClr>
                  </a:outerShdw>
                </a:effectLst>
              </a:rPr>
            </a:br>
            <a:r>
              <a:rPr lang="en-US" sz="2800" b="1" dirty="0">
                <a:solidFill>
                  <a:schemeClr val="tx1"/>
                </a:solidFill>
                <a:effectLst>
                  <a:outerShdw blurRad="38100" dist="38100" dir="2700000" algn="tl">
                    <a:srgbClr val="000000">
                      <a:alpha val="43137"/>
                    </a:srgbClr>
                  </a:outerShdw>
                </a:effectLst>
              </a:rPr>
              <a:t>In-Person:  January 9, 2025 at 5:30 PM </a:t>
            </a:r>
            <a:br>
              <a:rPr lang="en-US" sz="2800" b="1" dirty="0">
                <a:solidFill>
                  <a:schemeClr val="tx1"/>
                </a:solidFill>
                <a:effectLst>
                  <a:outerShdw blurRad="38100" dist="38100" dir="2700000" algn="tl">
                    <a:srgbClr val="000000">
                      <a:alpha val="43137"/>
                    </a:srgbClr>
                  </a:outerShdw>
                </a:effectLst>
              </a:rPr>
            </a:br>
            <a:r>
              <a:rPr lang="en-US" sz="2800" b="1" dirty="0">
                <a:solidFill>
                  <a:schemeClr val="tx1"/>
                </a:solidFill>
                <a:effectLst>
                  <a:outerShdw blurRad="38100" dist="38100" dir="2700000" algn="tl">
                    <a:srgbClr val="000000">
                      <a:alpha val="43137"/>
                    </a:srgbClr>
                  </a:outerShdw>
                </a:effectLst>
              </a:rPr>
              <a:t>at City Hall’s Council Chambers on the 3</a:t>
            </a:r>
            <a:r>
              <a:rPr lang="en-US" sz="2800" b="1" baseline="30000" dirty="0">
                <a:solidFill>
                  <a:schemeClr val="tx1"/>
                </a:solidFill>
                <a:effectLst>
                  <a:outerShdw blurRad="38100" dist="38100" dir="2700000" algn="tl">
                    <a:srgbClr val="000000">
                      <a:alpha val="43137"/>
                    </a:srgbClr>
                  </a:outerShdw>
                </a:effectLst>
              </a:rPr>
              <a:t>rd</a:t>
            </a:r>
            <a:r>
              <a:rPr lang="en-US" sz="2800" b="1" dirty="0">
                <a:solidFill>
                  <a:schemeClr val="tx1"/>
                </a:solidFill>
                <a:effectLst>
                  <a:outerShdw blurRad="38100" dist="38100" dir="2700000" algn="tl">
                    <a:srgbClr val="000000">
                      <a:alpha val="43137"/>
                    </a:srgbClr>
                  </a:outerShdw>
                </a:effectLst>
              </a:rPr>
              <a:t> Floor</a:t>
            </a:r>
            <a:br>
              <a:rPr lang="en-US" sz="2800" dirty="0">
                <a:solidFill>
                  <a:schemeClr val="tx1"/>
                </a:solidFill>
                <a:effectLst>
                  <a:outerShdw blurRad="38100" dist="38100" dir="2700000" algn="tl">
                    <a:srgbClr val="000000">
                      <a:alpha val="43137"/>
                    </a:srgbClr>
                  </a:outerShdw>
                </a:effectLst>
              </a:rPr>
            </a:br>
            <a:br>
              <a:rPr lang="en-US" sz="2800" dirty="0">
                <a:solidFill>
                  <a:schemeClr val="tx1"/>
                </a:solidFill>
                <a:effectLst>
                  <a:outerShdw blurRad="38100" dist="38100" dir="2700000" algn="tl">
                    <a:srgbClr val="000000">
                      <a:alpha val="43137"/>
                    </a:srgbClr>
                  </a:outerShdw>
                </a:effectLst>
              </a:rPr>
            </a:br>
            <a:br>
              <a:rPr lang="en-US" sz="2800" dirty="0"/>
            </a:br>
            <a:br>
              <a:rPr lang="en-US" sz="2800" dirty="0"/>
            </a:br>
            <a:endParaRPr lang="en-US" sz="2800" dirty="0"/>
          </a:p>
        </p:txBody>
      </p:sp>
      <p:pic>
        <p:nvPicPr>
          <p:cNvPr id="5" name="Picture 4">
            <a:extLst>
              <a:ext uri="{FF2B5EF4-FFF2-40B4-BE49-F238E27FC236}">
                <a16:creationId xmlns:a16="http://schemas.microsoft.com/office/drawing/2014/main" id="{F427C20C-D095-4860-B91A-070359B53BD2}"/>
              </a:ext>
            </a:extLst>
          </p:cNvPr>
          <p:cNvPicPr>
            <a:picLocks noChangeAspect="1"/>
          </p:cNvPicPr>
          <p:nvPr/>
        </p:nvPicPr>
        <p:blipFill>
          <a:blip r:embed="rId4"/>
          <a:stretch>
            <a:fillRect/>
          </a:stretch>
        </p:blipFill>
        <p:spPr>
          <a:xfrm>
            <a:off x="4819500" y="4895926"/>
            <a:ext cx="2552989" cy="1276495"/>
          </a:xfrm>
          <a:prstGeom prst="rect">
            <a:avLst/>
          </a:prstGeom>
        </p:spPr>
      </p:pic>
    </p:spTree>
    <p:extLst>
      <p:ext uri="{BB962C8B-B14F-4D97-AF65-F5344CB8AC3E}">
        <p14:creationId xmlns:p14="http://schemas.microsoft.com/office/powerpoint/2010/main" val="2641162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FDB6101-449F-4BD8-B5FF-09990621C0EC}"/>
              </a:ext>
            </a:extLst>
          </p:cNvPr>
          <p:cNvSpPr txBox="1">
            <a:spLocks/>
          </p:cNvSpPr>
          <p:nvPr/>
        </p:nvSpPr>
        <p:spPr>
          <a:xfrm>
            <a:off x="2917393" y="1125621"/>
            <a:ext cx="6357214" cy="458459"/>
          </a:xfrm>
          <a:prstGeom prst="rect">
            <a:avLst/>
          </a:prstGeom>
        </p:spPr>
        <p:txBody>
          <a:bodyPr vert="horz" wrap="square" lIns="0" tIns="12065" rIns="0" bIns="0" rtlCol="0">
            <a:spAutoFit/>
          </a:bodyPr>
          <a:lstStyle>
            <a:lvl1pPr>
              <a:defRPr sz="2400" b="0" i="0" u="heavy">
                <a:solidFill>
                  <a:srgbClr val="464653"/>
                </a:solidFill>
                <a:latin typeface="Cambria"/>
                <a:ea typeface="+mj-ea"/>
                <a:cs typeface="Cambria"/>
              </a:defRPr>
            </a:lvl1pPr>
          </a:lstStyle>
          <a:p>
            <a:pPr marL="12700" marR="0" lvl="0" indent="0" algn="ctr" defTabSz="914400" eaLnBrk="1" fontAlgn="auto" latinLnBrk="0" hangingPunct="1">
              <a:lnSpc>
                <a:spcPct val="100000"/>
              </a:lnSpc>
              <a:spcBef>
                <a:spcPts val="95"/>
              </a:spcBef>
              <a:spcAft>
                <a:spcPts val="0"/>
              </a:spcAft>
              <a:buClrTx/>
              <a:buSzTx/>
              <a:buFontTx/>
              <a:buNone/>
              <a:tabLst/>
              <a:defRPr/>
            </a:pPr>
            <a:r>
              <a:rPr lang="en-US" sz="2900" u="none" kern="0" spc="-125" dirty="0"/>
              <a:t>PY 2025 HUD Formula Allocation Amounts</a:t>
            </a:r>
            <a:endParaRPr kumimoji="0" lang="en-US" sz="2900" b="0" i="0" u="none" strike="noStrike" kern="0" cap="none" spc="0" normalizeH="0" baseline="0" noProof="0" dirty="0">
              <a:ln>
                <a:noFill/>
              </a:ln>
              <a:solidFill>
                <a:srgbClr val="464653"/>
              </a:solidFill>
              <a:effectLst/>
              <a:uLnTx/>
              <a:uFillTx/>
              <a:latin typeface="Cambria"/>
              <a:ea typeface="+mj-ea"/>
            </a:endParaRPr>
          </a:p>
        </p:txBody>
      </p:sp>
      <p:sp>
        <p:nvSpPr>
          <p:cNvPr id="10" name="object 5">
            <a:extLst>
              <a:ext uri="{FF2B5EF4-FFF2-40B4-BE49-F238E27FC236}">
                <a16:creationId xmlns:a16="http://schemas.microsoft.com/office/drawing/2014/main" id="{6A6A9C88-106A-4EA7-A487-69753D21B374}"/>
              </a:ext>
            </a:extLst>
          </p:cNvPr>
          <p:cNvSpPr txBox="1"/>
          <p:nvPr/>
        </p:nvSpPr>
        <p:spPr>
          <a:xfrm>
            <a:off x="3444240" y="467052"/>
            <a:ext cx="5303520" cy="382156"/>
          </a:xfrm>
          <a:prstGeom prst="rect">
            <a:avLst/>
          </a:prstGeom>
        </p:spPr>
        <p:txBody>
          <a:bodyPr vert="horz" wrap="square" lIns="0" tIns="12700" rIns="0" bIns="0" rtlCol="0">
            <a:spAutoFit/>
          </a:bodyPr>
          <a:lstStyle/>
          <a:p>
            <a:pPr marL="12700" defTabSz="914400">
              <a:spcBef>
                <a:spcPts val="100"/>
              </a:spcBef>
            </a:pPr>
            <a:r>
              <a:rPr sz="2400" u="heavy" spc="-5" dirty="0">
                <a:solidFill>
                  <a:srgbClr val="464653"/>
                </a:solidFill>
                <a:uFill>
                  <a:solidFill>
                    <a:srgbClr val="464653"/>
                  </a:solidFill>
                </a:uFill>
                <a:latin typeface="Times New Roman"/>
                <a:cs typeface="Times New Roman"/>
              </a:rPr>
              <a:t>HUD Action Plan Development</a:t>
            </a:r>
            <a:r>
              <a:rPr sz="2400" u="heavy" spc="-225" dirty="0">
                <a:solidFill>
                  <a:srgbClr val="464653"/>
                </a:solidFill>
                <a:uFill>
                  <a:solidFill>
                    <a:srgbClr val="464653"/>
                  </a:solidFill>
                </a:uFill>
                <a:latin typeface="Times New Roman"/>
                <a:cs typeface="Times New Roman"/>
              </a:rPr>
              <a:t> </a:t>
            </a:r>
            <a:r>
              <a:rPr lang="en-US" sz="2400" u="heavy" spc="-225" dirty="0">
                <a:solidFill>
                  <a:srgbClr val="464653"/>
                </a:solidFill>
                <a:uFill>
                  <a:solidFill>
                    <a:srgbClr val="464653"/>
                  </a:solidFill>
                </a:uFill>
                <a:latin typeface="Times New Roman"/>
                <a:cs typeface="Times New Roman"/>
              </a:rPr>
              <a:t> </a:t>
            </a:r>
            <a:r>
              <a:rPr lang="en-US" sz="2400" u="heavy" dirty="0">
                <a:solidFill>
                  <a:srgbClr val="464653"/>
                </a:solidFill>
                <a:uFill>
                  <a:solidFill>
                    <a:srgbClr val="464653"/>
                  </a:solidFill>
                </a:uFill>
                <a:latin typeface="Times New Roman"/>
                <a:cs typeface="Times New Roman"/>
              </a:rPr>
              <a:t>2025-2026</a:t>
            </a:r>
            <a:endParaRPr sz="2400" dirty="0">
              <a:solidFill>
                <a:prstClr val="black"/>
              </a:solidFill>
              <a:latin typeface="Times New Roman"/>
              <a:cs typeface="Times New Roman"/>
            </a:endParaRPr>
          </a:p>
        </p:txBody>
      </p:sp>
      <p:pic>
        <p:nvPicPr>
          <p:cNvPr id="11" name="Picture 10">
            <a:extLst>
              <a:ext uri="{FF2B5EF4-FFF2-40B4-BE49-F238E27FC236}">
                <a16:creationId xmlns:a16="http://schemas.microsoft.com/office/drawing/2014/main" id="{FBE98090-1D71-45CE-A557-9FBAB099180B}"/>
              </a:ext>
            </a:extLst>
          </p:cNvPr>
          <p:cNvPicPr>
            <a:picLocks noChangeAspect="1"/>
          </p:cNvPicPr>
          <p:nvPr/>
        </p:nvPicPr>
        <p:blipFill>
          <a:blip r:embed="rId3"/>
          <a:stretch>
            <a:fillRect/>
          </a:stretch>
        </p:blipFill>
        <p:spPr>
          <a:xfrm>
            <a:off x="441210" y="361573"/>
            <a:ext cx="1986557" cy="993278"/>
          </a:xfrm>
          <a:prstGeom prst="rect">
            <a:avLst/>
          </a:prstGeom>
        </p:spPr>
      </p:pic>
      <p:sp>
        <p:nvSpPr>
          <p:cNvPr id="12" name="Rectangle 11">
            <a:extLst>
              <a:ext uri="{FF2B5EF4-FFF2-40B4-BE49-F238E27FC236}">
                <a16:creationId xmlns:a16="http://schemas.microsoft.com/office/drawing/2014/main" id="{A42B5E62-6924-4883-BF01-B3A1E2B531E4}"/>
              </a:ext>
            </a:extLst>
          </p:cNvPr>
          <p:cNvSpPr/>
          <p:nvPr/>
        </p:nvSpPr>
        <p:spPr>
          <a:xfrm>
            <a:off x="1219200" y="1851489"/>
            <a:ext cx="9934354" cy="1107996"/>
          </a:xfrm>
          <a:prstGeom prst="rect">
            <a:avLst/>
          </a:prstGeom>
        </p:spPr>
        <p:txBody>
          <a:bodyPr wrap="square">
            <a:spAutoFit/>
          </a:bodyPr>
          <a:lstStyle/>
          <a:p>
            <a:r>
              <a:rPr lang="en-US" sz="2200" dirty="0"/>
              <a:t>HUD has not yet announced the official allocations for PY 2025 based on overall Budget allocations from The Congress.  This is a projected budget based on PY 2024 allocations. </a:t>
            </a:r>
          </a:p>
        </p:txBody>
      </p:sp>
      <p:sp>
        <p:nvSpPr>
          <p:cNvPr id="13" name="Rectangle 12">
            <a:extLst>
              <a:ext uri="{FF2B5EF4-FFF2-40B4-BE49-F238E27FC236}">
                <a16:creationId xmlns:a16="http://schemas.microsoft.com/office/drawing/2014/main" id="{55D9510B-24DF-4E43-9870-D8F502BBD60A}"/>
              </a:ext>
            </a:extLst>
          </p:cNvPr>
          <p:cNvSpPr/>
          <p:nvPr/>
        </p:nvSpPr>
        <p:spPr>
          <a:xfrm>
            <a:off x="1219200" y="3161502"/>
            <a:ext cx="10149642" cy="769441"/>
          </a:xfrm>
          <a:prstGeom prst="rect">
            <a:avLst/>
          </a:prstGeom>
        </p:spPr>
        <p:txBody>
          <a:bodyPr wrap="square">
            <a:spAutoFit/>
          </a:bodyPr>
          <a:lstStyle/>
          <a:p>
            <a:r>
              <a:rPr lang="en-US" dirty="0"/>
              <a:t>	</a:t>
            </a:r>
            <a:r>
              <a:rPr lang="en-US" sz="2200" dirty="0"/>
              <a:t>	     </a:t>
            </a:r>
            <a:r>
              <a:rPr lang="en-US" sz="2200" b="1" u="sng" dirty="0"/>
              <a:t>CDBG</a:t>
            </a:r>
            <a:r>
              <a:rPr lang="en-US" sz="2200" dirty="0"/>
              <a:t>		  	  </a:t>
            </a:r>
            <a:r>
              <a:rPr lang="en-US" sz="2200" b="1" u="sng" dirty="0"/>
              <a:t>HOME</a:t>
            </a:r>
            <a:r>
              <a:rPr lang="en-US" sz="2200" dirty="0"/>
              <a:t>		  	  	   </a:t>
            </a:r>
            <a:r>
              <a:rPr lang="en-US" sz="2200" b="1" u="sng" dirty="0"/>
              <a:t>HOPWA</a:t>
            </a:r>
            <a:r>
              <a:rPr lang="en-US" sz="2200" dirty="0"/>
              <a:t>		       </a:t>
            </a:r>
            <a:r>
              <a:rPr lang="en-US" sz="2200" b="1" u="sng" dirty="0"/>
              <a:t>ESG</a:t>
            </a:r>
          </a:p>
          <a:p>
            <a:r>
              <a:rPr lang="en-US" sz="2200" b="1" dirty="0"/>
              <a:t>2024</a:t>
            </a:r>
            <a:r>
              <a:rPr lang="en-US" sz="2200" dirty="0"/>
              <a:t>:	$5,810,968		     $1,322,100.02		$1,788,325		   $518,372</a:t>
            </a:r>
          </a:p>
        </p:txBody>
      </p:sp>
    </p:spTree>
    <p:extLst>
      <p:ext uri="{BB962C8B-B14F-4D97-AF65-F5344CB8AC3E}">
        <p14:creationId xmlns:p14="http://schemas.microsoft.com/office/powerpoint/2010/main" val="3524781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09034060-433B-4A0D-BE64-37EA63CFF9C9}"/>
              </a:ext>
            </a:extLst>
          </p:cNvPr>
          <p:cNvSpPr txBox="1">
            <a:spLocks/>
          </p:cNvSpPr>
          <p:nvPr/>
        </p:nvSpPr>
        <p:spPr>
          <a:xfrm>
            <a:off x="3339679" y="1125621"/>
            <a:ext cx="5512642" cy="458459"/>
          </a:xfrm>
          <a:prstGeom prst="rect">
            <a:avLst/>
          </a:prstGeom>
        </p:spPr>
        <p:txBody>
          <a:bodyPr vert="horz" wrap="square" lIns="0" tIns="12065" rIns="0" bIns="0" rtlCol="0">
            <a:spAutoFit/>
          </a:bodyPr>
          <a:lstStyle>
            <a:lvl1pPr>
              <a:defRPr sz="2400" b="0" i="0" u="heavy">
                <a:solidFill>
                  <a:srgbClr val="464653"/>
                </a:solidFill>
                <a:latin typeface="Cambria"/>
                <a:ea typeface="+mj-ea"/>
                <a:cs typeface="Cambria"/>
              </a:defRPr>
            </a:lvl1pPr>
          </a:lstStyle>
          <a:p>
            <a:pPr marL="12700" marR="0" lvl="0" indent="0" algn="ctr" defTabSz="914400" eaLnBrk="1" fontAlgn="auto" latinLnBrk="0" hangingPunct="1">
              <a:lnSpc>
                <a:spcPct val="100000"/>
              </a:lnSpc>
              <a:spcBef>
                <a:spcPts val="95"/>
              </a:spcBef>
              <a:spcAft>
                <a:spcPts val="0"/>
              </a:spcAft>
              <a:buClrTx/>
              <a:buSzTx/>
              <a:buFontTx/>
              <a:buNone/>
              <a:tabLst/>
              <a:defRPr/>
            </a:pPr>
            <a:r>
              <a:rPr kumimoji="0" lang="en-US" sz="2900" b="1" i="0" u="none" strike="noStrike" kern="0" cap="none" spc="-125" normalizeH="0" baseline="0" noProof="0" dirty="0">
                <a:ln>
                  <a:noFill/>
                </a:ln>
                <a:solidFill>
                  <a:srgbClr val="464653"/>
                </a:solidFill>
                <a:effectLst/>
                <a:uLnTx/>
                <a:uFillTx/>
                <a:latin typeface="Cambria"/>
                <a:ea typeface="+mj-ea"/>
              </a:rPr>
              <a:t>HOME</a:t>
            </a:r>
            <a:endParaRPr kumimoji="0" lang="en-US" sz="2900" b="1" i="0" u="none" strike="noStrike" kern="0" cap="none" spc="0" normalizeH="0" baseline="0" noProof="0" dirty="0">
              <a:ln>
                <a:noFill/>
              </a:ln>
              <a:solidFill>
                <a:srgbClr val="464653"/>
              </a:solidFill>
              <a:effectLst/>
              <a:uLnTx/>
              <a:uFillTx/>
              <a:latin typeface="Cambria"/>
              <a:ea typeface="+mj-ea"/>
            </a:endParaRPr>
          </a:p>
        </p:txBody>
      </p:sp>
      <p:sp>
        <p:nvSpPr>
          <p:cNvPr id="10" name="object 5">
            <a:extLst>
              <a:ext uri="{FF2B5EF4-FFF2-40B4-BE49-F238E27FC236}">
                <a16:creationId xmlns:a16="http://schemas.microsoft.com/office/drawing/2014/main" id="{2844DDC4-71BC-4E66-B045-4855E20CE061}"/>
              </a:ext>
            </a:extLst>
          </p:cNvPr>
          <p:cNvSpPr txBox="1"/>
          <p:nvPr/>
        </p:nvSpPr>
        <p:spPr>
          <a:xfrm>
            <a:off x="3444240" y="467052"/>
            <a:ext cx="5303520" cy="382156"/>
          </a:xfrm>
          <a:prstGeom prst="rect">
            <a:avLst/>
          </a:prstGeom>
        </p:spPr>
        <p:txBody>
          <a:bodyPr vert="horz" wrap="square" lIns="0" tIns="12700" rIns="0" bIns="0" rtlCol="0">
            <a:spAutoFit/>
          </a:bodyPr>
          <a:lstStyle/>
          <a:p>
            <a:pPr marL="12700" defTabSz="914400">
              <a:spcBef>
                <a:spcPts val="100"/>
              </a:spcBef>
            </a:pPr>
            <a:r>
              <a:rPr sz="2400" u="heavy" spc="-5" dirty="0">
                <a:solidFill>
                  <a:srgbClr val="464653"/>
                </a:solidFill>
                <a:uFill>
                  <a:solidFill>
                    <a:srgbClr val="464653"/>
                  </a:solidFill>
                </a:uFill>
                <a:latin typeface="Times New Roman"/>
                <a:cs typeface="Times New Roman"/>
              </a:rPr>
              <a:t>HUD Action Plan Development</a:t>
            </a:r>
            <a:r>
              <a:rPr sz="2400" u="heavy" spc="-225" dirty="0">
                <a:solidFill>
                  <a:srgbClr val="464653"/>
                </a:solidFill>
                <a:uFill>
                  <a:solidFill>
                    <a:srgbClr val="464653"/>
                  </a:solidFill>
                </a:uFill>
                <a:latin typeface="Times New Roman"/>
                <a:cs typeface="Times New Roman"/>
              </a:rPr>
              <a:t> </a:t>
            </a:r>
            <a:r>
              <a:rPr lang="en-US" sz="2400" u="heavy" spc="-225" dirty="0">
                <a:solidFill>
                  <a:srgbClr val="464653"/>
                </a:solidFill>
                <a:uFill>
                  <a:solidFill>
                    <a:srgbClr val="464653"/>
                  </a:solidFill>
                </a:uFill>
                <a:latin typeface="Times New Roman"/>
                <a:cs typeface="Times New Roman"/>
              </a:rPr>
              <a:t> </a:t>
            </a:r>
            <a:r>
              <a:rPr lang="en-US" sz="2400" u="heavy" dirty="0">
                <a:solidFill>
                  <a:srgbClr val="464653"/>
                </a:solidFill>
                <a:uFill>
                  <a:solidFill>
                    <a:srgbClr val="464653"/>
                  </a:solidFill>
                </a:uFill>
                <a:latin typeface="Times New Roman"/>
                <a:cs typeface="Times New Roman"/>
              </a:rPr>
              <a:t>2025-2026</a:t>
            </a:r>
            <a:endParaRPr sz="2400" dirty="0">
              <a:solidFill>
                <a:prstClr val="black"/>
              </a:solidFill>
              <a:latin typeface="Times New Roman"/>
              <a:cs typeface="Times New Roman"/>
            </a:endParaRPr>
          </a:p>
        </p:txBody>
      </p:sp>
      <p:pic>
        <p:nvPicPr>
          <p:cNvPr id="11" name="Picture 10">
            <a:extLst>
              <a:ext uri="{FF2B5EF4-FFF2-40B4-BE49-F238E27FC236}">
                <a16:creationId xmlns:a16="http://schemas.microsoft.com/office/drawing/2014/main" id="{330D3AC4-0105-4D45-A583-792A612BA494}"/>
              </a:ext>
            </a:extLst>
          </p:cNvPr>
          <p:cNvPicPr>
            <a:picLocks noChangeAspect="1"/>
          </p:cNvPicPr>
          <p:nvPr/>
        </p:nvPicPr>
        <p:blipFill>
          <a:blip r:embed="rId3"/>
          <a:stretch>
            <a:fillRect/>
          </a:stretch>
        </p:blipFill>
        <p:spPr>
          <a:xfrm>
            <a:off x="441210" y="361573"/>
            <a:ext cx="1986557" cy="993278"/>
          </a:xfrm>
          <a:prstGeom prst="rect">
            <a:avLst/>
          </a:prstGeom>
        </p:spPr>
      </p:pic>
      <p:sp>
        <p:nvSpPr>
          <p:cNvPr id="12" name="Rectangle 11">
            <a:extLst>
              <a:ext uri="{FF2B5EF4-FFF2-40B4-BE49-F238E27FC236}">
                <a16:creationId xmlns:a16="http://schemas.microsoft.com/office/drawing/2014/main" id="{90977165-2FB2-4407-92E1-4558F89F4502}"/>
              </a:ext>
            </a:extLst>
          </p:cNvPr>
          <p:cNvSpPr/>
          <p:nvPr/>
        </p:nvSpPr>
        <p:spPr>
          <a:xfrm>
            <a:off x="771767" y="5207441"/>
            <a:ext cx="10983431" cy="646331"/>
          </a:xfrm>
          <a:prstGeom prst="rect">
            <a:avLst/>
          </a:prstGeom>
        </p:spPr>
        <p:txBody>
          <a:bodyPr wrap="square">
            <a:spAutoFit/>
          </a:bodyPr>
          <a:lstStyle/>
          <a:p>
            <a:r>
              <a:rPr lang="en-US" dirty="0"/>
              <a:t>Comments, suggestions and proposals relating to the possible overall use of PY 2025 HOME funds by the City in accordance with the eligible activities referenced are encouraged and will be considered.</a:t>
            </a:r>
          </a:p>
        </p:txBody>
      </p:sp>
      <p:sp>
        <p:nvSpPr>
          <p:cNvPr id="13" name="Rectangle 12">
            <a:extLst>
              <a:ext uri="{FF2B5EF4-FFF2-40B4-BE49-F238E27FC236}">
                <a16:creationId xmlns:a16="http://schemas.microsoft.com/office/drawing/2014/main" id="{01A0310F-C71C-48B3-A856-68D54B42C7FE}"/>
              </a:ext>
            </a:extLst>
          </p:cNvPr>
          <p:cNvSpPr/>
          <p:nvPr/>
        </p:nvSpPr>
        <p:spPr>
          <a:xfrm>
            <a:off x="846195" y="3589260"/>
            <a:ext cx="10834576" cy="1477328"/>
          </a:xfrm>
          <a:prstGeom prst="rect">
            <a:avLst/>
          </a:prstGeom>
        </p:spPr>
        <p:txBody>
          <a:bodyPr wrap="square">
            <a:spAutoFit/>
          </a:bodyPr>
          <a:lstStyle/>
          <a:p>
            <a:r>
              <a:rPr lang="en-US" b="1" dirty="0"/>
              <a:t>An eligible range of activities include:</a:t>
            </a:r>
          </a:p>
          <a:p>
            <a:pPr marL="285750" indent="-285750">
              <a:buFont typeface="Wingdings" panose="05000000000000000000" pitchFamily="2" charset="2"/>
              <a:buChar char="§"/>
            </a:pPr>
            <a:r>
              <a:rPr lang="en-US" dirty="0"/>
              <a:t>Administration and Community Housing Development Organization (CHDO) activities.</a:t>
            </a:r>
          </a:p>
          <a:p>
            <a:pPr marL="285750" indent="-285750">
              <a:buFont typeface="Wingdings" panose="05000000000000000000" pitchFamily="2" charset="2"/>
              <a:buChar char="§"/>
            </a:pPr>
            <a:r>
              <a:rPr lang="en-US" dirty="0"/>
              <a:t>Homebuyer Assistance.</a:t>
            </a:r>
          </a:p>
          <a:p>
            <a:pPr marL="285750" indent="-285750">
              <a:buFont typeface="Wingdings" panose="05000000000000000000" pitchFamily="2" charset="2"/>
              <a:buChar char="§"/>
            </a:pPr>
            <a:r>
              <a:rPr lang="en-US" dirty="0"/>
              <a:t>New Construction (Single &amp; Multi-Family).</a:t>
            </a:r>
          </a:p>
          <a:p>
            <a:pPr marL="285750" indent="-285750">
              <a:buFont typeface="Wingdings" panose="05000000000000000000" pitchFamily="2" charset="2"/>
              <a:buChar char="§"/>
            </a:pPr>
            <a:r>
              <a:rPr lang="en-US" dirty="0"/>
              <a:t>Rental Rehabilitation (Single &amp; Multi-Family).</a:t>
            </a:r>
          </a:p>
        </p:txBody>
      </p:sp>
      <p:sp>
        <p:nvSpPr>
          <p:cNvPr id="7" name="Rectangle 6">
            <a:extLst>
              <a:ext uri="{FF2B5EF4-FFF2-40B4-BE49-F238E27FC236}">
                <a16:creationId xmlns:a16="http://schemas.microsoft.com/office/drawing/2014/main" id="{6AD918D6-24E9-4C5A-B3D0-451E07146098}"/>
              </a:ext>
            </a:extLst>
          </p:cNvPr>
          <p:cNvSpPr/>
          <p:nvPr/>
        </p:nvSpPr>
        <p:spPr>
          <a:xfrm>
            <a:off x="511229" y="1813173"/>
            <a:ext cx="11169542" cy="1615827"/>
          </a:xfrm>
          <a:prstGeom prst="rect">
            <a:avLst/>
          </a:prstGeom>
        </p:spPr>
        <p:txBody>
          <a:bodyPr wrap="square">
            <a:spAutoFit/>
          </a:bodyPr>
          <a:lstStyle/>
          <a:p>
            <a:pPr marL="342900" indent="-342900">
              <a:buFont typeface="Arial" panose="020B0604020202020204" pitchFamily="34" charset="0"/>
              <a:buChar char="•"/>
            </a:pPr>
            <a:r>
              <a:rPr lang="en-US" sz="2200" dirty="0"/>
              <a:t>CHDO Set Aside Are By HOME Regulation Limited To </a:t>
            </a:r>
            <a:r>
              <a:rPr lang="en-US" sz="2200" b="1" dirty="0"/>
              <a:t>15%</a:t>
            </a:r>
            <a:r>
              <a:rPr lang="en-US" sz="2200" dirty="0"/>
              <a:t> Of HOME Grant Funds And Anticipated Previous Year Income. </a:t>
            </a:r>
            <a:r>
              <a:rPr lang="en-US" sz="2200" b="1" dirty="0"/>
              <a:t>(Projected $183,315.00)</a:t>
            </a:r>
          </a:p>
          <a:p>
            <a:pPr marL="342900" indent="-342900">
              <a:buFont typeface="Arial" panose="020B0604020202020204" pitchFamily="34" charset="0"/>
              <a:buChar char="•"/>
            </a:pPr>
            <a:endParaRPr lang="en-US" sz="1100" dirty="0"/>
          </a:p>
          <a:p>
            <a:pPr marL="342900" indent="-342900">
              <a:buFont typeface="Arial" panose="020B0604020202020204" pitchFamily="34" charset="0"/>
              <a:buChar char="•"/>
            </a:pPr>
            <a:r>
              <a:rPr lang="en-US" sz="2200" dirty="0"/>
              <a:t>HOME Management/Administration Activities Are By HOME Regulation Limited To </a:t>
            </a:r>
            <a:r>
              <a:rPr lang="en-US" sz="2200" b="1" dirty="0"/>
              <a:t>10%</a:t>
            </a:r>
            <a:r>
              <a:rPr lang="en-US" sz="2200" dirty="0"/>
              <a:t> Of HOME Grant Funds And Anticipated Program Income. </a:t>
            </a:r>
            <a:r>
              <a:rPr lang="en-US" sz="2200" b="1" dirty="0"/>
              <a:t>(Projected $122,210.00)</a:t>
            </a:r>
          </a:p>
        </p:txBody>
      </p:sp>
    </p:spTree>
    <p:extLst>
      <p:ext uri="{BB962C8B-B14F-4D97-AF65-F5344CB8AC3E}">
        <p14:creationId xmlns:p14="http://schemas.microsoft.com/office/powerpoint/2010/main" val="2602256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1F5A639C-C768-4942-A46E-CA7EEF93ED7E}"/>
              </a:ext>
            </a:extLst>
          </p:cNvPr>
          <p:cNvSpPr txBox="1">
            <a:spLocks/>
          </p:cNvSpPr>
          <p:nvPr/>
        </p:nvSpPr>
        <p:spPr>
          <a:xfrm>
            <a:off x="3339679" y="1125621"/>
            <a:ext cx="5512642" cy="458459"/>
          </a:xfrm>
          <a:prstGeom prst="rect">
            <a:avLst/>
          </a:prstGeom>
        </p:spPr>
        <p:txBody>
          <a:bodyPr vert="horz" wrap="square" lIns="0" tIns="12065" rIns="0" bIns="0" rtlCol="0">
            <a:spAutoFit/>
          </a:bodyPr>
          <a:lstStyle>
            <a:lvl1pPr>
              <a:defRPr sz="2400" b="0" i="0" u="heavy">
                <a:solidFill>
                  <a:srgbClr val="464653"/>
                </a:solidFill>
                <a:latin typeface="Cambria"/>
                <a:ea typeface="+mj-ea"/>
                <a:cs typeface="Cambria"/>
              </a:defRPr>
            </a:lvl1pPr>
          </a:lstStyle>
          <a:p>
            <a:pPr marL="12700" marR="0" lvl="0" indent="0" algn="ctr" defTabSz="914400" eaLnBrk="1" fontAlgn="auto" latinLnBrk="0" hangingPunct="1">
              <a:lnSpc>
                <a:spcPct val="100000"/>
              </a:lnSpc>
              <a:spcBef>
                <a:spcPts val="95"/>
              </a:spcBef>
              <a:spcAft>
                <a:spcPts val="0"/>
              </a:spcAft>
              <a:buClrTx/>
              <a:buSzTx/>
              <a:buFontTx/>
              <a:buNone/>
              <a:tabLst/>
              <a:defRPr/>
            </a:pPr>
            <a:r>
              <a:rPr kumimoji="0" lang="en-US" sz="2900" b="1" i="0" u="none" strike="noStrike" kern="0" cap="none" spc="-125" normalizeH="0" baseline="0" noProof="0" dirty="0">
                <a:ln>
                  <a:noFill/>
                </a:ln>
                <a:solidFill>
                  <a:srgbClr val="464653"/>
                </a:solidFill>
                <a:effectLst/>
                <a:uLnTx/>
                <a:uFillTx/>
                <a:latin typeface="Cambria"/>
                <a:ea typeface="+mj-ea"/>
              </a:rPr>
              <a:t>HOPW</a:t>
            </a:r>
            <a:r>
              <a:rPr lang="en-US" sz="2900" b="1" u="none" kern="0" spc="-125" dirty="0"/>
              <a:t>A</a:t>
            </a:r>
            <a:endParaRPr kumimoji="0" lang="en-US" sz="2900" b="1" i="0" u="none" strike="noStrike" kern="0" cap="none" spc="0" normalizeH="0" baseline="0" noProof="0" dirty="0">
              <a:ln>
                <a:noFill/>
              </a:ln>
              <a:solidFill>
                <a:srgbClr val="464653"/>
              </a:solidFill>
              <a:effectLst/>
              <a:uLnTx/>
              <a:uFillTx/>
              <a:latin typeface="Cambria"/>
              <a:ea typeface="+mj-ea"/>
            </a:endParaRPr>
          </a:p>
        </p:txBody>
      </p:sp>
      <p:sp>
        <p:nvSpPr>
          <p:cNvPr id="10" name="object 5">
            <a:extLst>
              <a:ext uri="{FF2B5EF4-FFF2-40B4-BE49-F238E27FC236}">
                <a16:creationId xmlns:a16="http://schemas.microsoft.com/office/drawing/2014/main" id="{24A5B936-EAD6-4F01-A63A-9C74D4CB26CC}"/>
              </a:ext>
            </a:extLst>
          </p:cNvPr>
          <p:cNvSpPr txBox="1"/>
          <p:nvPr/>
        </p:nvSpPr>
        <p:spPr>
          <a:xfrm>
            <a:off x="3444240" y="467052"/>
            <a:ext cx="5303520" cy="382156"/>
          </a:xfrm>
          <a:prstGeom prst="rect">
            <a:avLst/>
          </a:prstGeom>
        </p:spPr>
        <p:txBody>
          <a:bodyPr vert="horz" wrap="square" lIns="0" tIns="12700" rIns="0" bIns="0" rtlCol="0">
            <a:spAutoFit/>
          </a:bodyPr>
          <a:lstStyle/>
          <a:p>
            <a:pPr marL="12700" defTabSz="914400">
              <a:spcBef>
                <a:spcPts val="100"/>
              </a:spcBef>
            </a:pPr>
            <a:r>
              <a:rPr sz="2400" u="heavy" spc="-5" dirty="0">
                <a:solidFill>
                  <a:srgbClr val="464653"/>
                </a:solidFill>
                <a:uFill>
                  <a:solidFill>
                    <a:srgbClr val="464653"/>
                  </a:solidFill>
                </a:uFill>
                <a:latin typeface="Times New Roman"/>
                <a:cs typeface="Times New Roman"/>
              </a:rPr>
              <a:t>HUD Action Plan Development</a:t>
            </a:r>
            <a:r>
              <a:rPr sz="2400" u="heavy" spc="-225" dirty="0">
                <a:solidFill>
                  <a:srgbClr val="464653"/>
                </a:solidFill>
                <a:uFill>
                  <a:solidFill>
                    <a:srgbClr val="464653"/>
                  </a:solidFill>
                </a:uFill>
                <a:latin typeface="Times New Roman"/>
                <a:cs typeface="Times New Roman"/>
              </a:rPr>
              <a:t> </a:t>
            </a:r>
            <a:r>
              <a:rPr lang="en-US" sz="2400" u="heavy" spc="-225" dirty="0">
                <a:solidFill>
                  <a:srgbClr val="464653"/>
                </a:solidFill>
                <a:uFill>
                  <a:solidFill>
                    <a:srgbClr val="464653"/>
                  </a:solidFill>
                </a:uFill>
                <a:latin typeface="Times New Roman"/>
                <a:cs typeface="Times New Roman"/>
              </a:rPr>
              <a:t> </a:t>
            </a:r>
            <a:r>
              <a:rPr lang="en-US" sz="2400" u="heavy" dirty="0">
                <a:solidFill>
                  <a:srgbClr val="464653"/>
                </a:solidFill>
                <a:uFill>
                  <a:solidFill>
                    <a:srgbClr val="464653"/>
                  </a:solidFill>
                </a:uFill>
                <a:latin typeface="Times New Roman"/>
                <a:cs typeface="Times New Roman"/>
              </a:rPr>
              <a:t>2025-2026 </a:t>
            </a:r>
            <a:endParaRPr sz="2400" dirty="0">
              <a:solidFill>
                <a:prstClr val="black"/>
              </a:solidFill>
              <a:latin typeface="Times New Roman"/>
              <a:cs typeface="Times New Roman"/>
            </a:endParaRPr>
          </a:p>
        </p:txBody>
      </p:sp>
      <p:pic>
        <p:nvPicPr>
          <p:cNvPr id="11" name="Picture 10">
            <a:extLst>
              <a:ext uri="{FF2B5EF4-FFF2-40B4-BE49-F238E27FC236}">
                <a16:creationId xmlns:a16="http://schemas.microsoft.com/office/drawing/2014/main" id="{70BEB6BE-D9F5-40EB-8C68-AB498D2E9D7C}"/>
              </a:ext>
            </a:extLst>
          </p:cNvPr>
          <p:cNvPicPr>
            <a:picLocks noChangeAspect="1"/>
          </p:cNvPicPr>
          <p:nvPr/>
        </p:nvPicPr>
        <p:blipFill>
          <a:blip r:embed="rId3"/>
          <a:stretch>
            <a:fillRect/>
          </a:stretch>
        </p:blipFill>
        <p:spPr>
          <a:xfrm>
            <a:off x="441210" y="361573"/>
            <a:ext cx="1986557" cy="993278"/>
          </a:xfrm>
          <a:prstGeom prst="rect">
            <a:avLst/>
          </a:prstGeom>
        </p:spPr>
      </p:pic>
      <p:sp>
        <p:nvSpPr>
          <p:cNvPr id="12" name="Rectangle 11">
            <a:extLst>
              <a:ext uri="{FF2B5EF4-FFF2-40B4-BE49-F238E27FC236}">
                <a16:creationId xmlns:a16="http://schemas.microsoft.com/office/drawing/2014/main" id="{C17AA461-4F38-430C-AE60-593FCFF3DB03}"/>
              </a:ext>
            </a:extLst>
          </p:cNvPr>
          <p:cNvSpPr/>
          <p:nvPr/>
        </p:nvSpPr>
        <p:spPr>
          <a:xfrm>
            <a:off x="678711" y="1966494"/>
            <a:ext cx="10942675" cy="1785104"/>
          </a:xfrm>
          <a:prstGeom prst="rect">
            <a:avLst/>
          </a:prstGeom>
        </p:spPr>
        <p:txBody>
          <a:bodyPr wrap="square">
            <a:spAutoFit/>
          </a:bodyPr>
          <a:lstStyle/>
          <a:p>
            <a:r>
              <a:rPr lang="en-US" sz="2200" b="1" dirty="0">
                <a:latin typeface="Calibri" panose="020F0502020204030204" pitchFamily="34" charset="0"/>
                <a:ea typeface="Calibri" panose="020F0502020204030204" pitchFamily="34" charset="0"/>
                <a:cs typeface="Calibri" panose="020F0502020204030204" pitchFamily="34" charset="0"/>
              </a:rPr>
              <a:t>HOPWA Program (Projected allocation $1,788,325):</a:t>
            </a:r>
            <a:r>
              <a:rPr lang="en-US" sz="2200" dirty="0">
                <a:latin typeface="Calibri" panose="020F0502020204030204" pitchFamily="34" charset="0"/>
                <a:ea typeface="Calibri" panose="020F0502020204030204" pitchFamily="34" charset="0"/>
                <a:cs typeface="Calibri" panose="020F0502020204030204" pitchFamily="34" charset="0"/>
              </a:rPr>
              <a:t>  AIDS Alabama, Inc. presently serves as the City’s sponsor of HOPWA Entitlement Funds.  A description of proposed activities is included as a part of the City’s PY 2025 Proposed Action Plan.  However, comments and suggestions relating to the possible overall use of PY 2025 HOPWA funds by the City in accordance with the eligible activities referenced are encouraged.</a:t>
            </a:r>
            <a:endParaRPr lang="en-US" sz="2200"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24C72716-CA4D-4DDB-9FC9-0A91927514D3}"/>
              </a:ext>
            </a:extLst>
          </p:cNvPr>
          <p:cNvSpPr/>
          <p:nvPr/>
        </p:nvSpPr>
        <p:spPr>
          <a:xfrm>
            <a:off x="826680" y="3902448"/>
            <a:ext cx="10538638" cy="1754326"/>
          </a:xfrm>
          <a:prstGeom prst="rect">
            <a:avLst/>
          </a:prstGeom>
        </p:spPr>
        <p:txBody>
          <a:bodyPr wrap="square">
            <a:spAutoFit/>
          </a:bodyPr>
          <a:lstStyle/>
          <a:p>
            <a:r>
              <a:rPr lang="en-US" b="1" dirty="0"/>
              <a:t>An eligible range of activities include:</a:t>
            </a:r>
            <a:endParaRPr lang="en-US" dirty="0"/>
          </a:p>
          <a:p>
            <a:pPr marL="285750" indent="-285750">
              <a:buFont typeface="Wingdings" panose="05000000000000000000" pitchFamily="2" charset="2"/>
              <a:buChar char="§"/>
            </a:pPr>
            <a:r>
              <a:rPr lang="en-US" dirty="0"/>
              <a:t>Permanent Housing Placements</a:t>
            </a:r>
          </a:p>
          <a:p>
            <a:pPr marL="285750" indent="-285750">
              <a:buFont typeface="Wingdings" panose="05000000000000000000" pitchFamily="2" charset="2"/>
              <a:buChar char="§"/>
            </a:pPr>
            <a:r>
              <a:rPr lang="en-US" dirty="0"/>
              <a:t>Short Term Mortgage, Rent, Utility Assistance (STRMU)</a:t>
            </a:r>
          </a:p>
          <a:p>
            <a:pPr marL="285750" indent="-285750">
              <a:buFont typeface="Wingdings" panose="05000000000000000000" pitchFamily="2" charset="2"/>
              <a:buChar char="§"/>
            </a:pPr>
            <a:r>
              <a:rPr lang="en-US" dirty="0"/>
              <a:t>Tenant Based Rental Assistance (TBRA)</a:t>
            </a:r>
          </a:p>
          <a:p>
            <a:pPr marL="285750" indent="-285750">
              <a:buFont typeface="Wingdings" panose="05000000000000000000" pitchFamily="2" charset="2"/>
              <a:buChar char="§"/>
            </a:pPr>
            <a:r>
              <a:rPr lang="en-US" dirty="0"/>
              <a:t>Hotel/Motel Vouchers</a:t>
            </a:r>
          </a:p>
          <a:p>
            <a:pPr marL="285750" indent="-285750">
              <a:buFont typeface="Wingdings" panose="05000000000000000000" pitchFamily="2" charset="2"/>
              <a:buChar char="§"/>
            </a:pPr>
            <a:r>
              <a:rPr lang="en-US" dirty="0"/>
              <a:t>Food Assistance</a:t>
            </a:r>
          </a:p>
        </p:txBody>
      </p:sp>
    </p:spTree>
    <p:extLst>
      <p:ext uri="{BB962C8B-B14F-4D97-AF65-F5344CB8AC3E}">
        <p14:creationId xmlns:p14="http://schemas.microsoft.com/office/powerpoint/2010/main" val="147633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96633CEC-1DD1-4F9D-A073-BFC7AC2EE5DC}"/>
              </a:ext>
            </a:extLst>
          </p:cNvPr>
          <p:cNvSpPr txBox="1">
            <a:spLocks/>
          </p:cNvSpPr>
          <p:nvPr/>
        </p:nvSpPr>
        <p:spPr>
          <a:xfrm>
            <a:off x="3339679" y="1125621"/>
            <a:ext cx="5512642" cy="458459"/>
          </a:xfrm>
          <a:prstGeom prst="rect">
            <a:avLst/>
          </a:prstGeom>
        </p:spPr>
        <p:txBody>
          <a:bodyPr vert="horz" wrap="square" lIns="0" tIns="12065" rIns="0" bIns="0" rtlCol="0">
            <a:spAutoFit/>
          </a:bodyPr>
          <a:lstStyle>
            <a:lvl1pPr>
              <a:defRPr sz="2400" b="0" i="0" u="heavy">
                <a:solidFill>
                  <a:srgbClr val="464653"/>
                </a:solidFill>
                <a:latin typeface="Cambria"/>
                <a:ea typeface="+mj-ea"/>
                <a:cs typeface="Cambria"/>
              </a:defRPr>
            </a:lvl1pPr>
          </a:lstStyle>
          <a:p>
            <a:pPr marL="12700" marR="0" lvl="0" indent="0" algn="ctr" defTabSz="914400" eaLnBrk="1" fontAlgn="auto" latinLnBrk="0" hangingPunct="1">
              <a:lnSpc>
                <a:spcPct val="100000"/>
              </a:lnSpc>
              <a:spcBef>
                <a:spcPts val="95"/>
              </a:spcBef>
              <a:spcAft>
                <a:spcPts val="0"/>
              </a:spcAft>
              <a:buClrTx/>
              <a:buSzTx/>
              <a:buFontTx/>
              <a:buNone/>
              <a:tabLst/>
              <a:defRPr/>
            </a:pPr>
            <a:r>
              <a:rPr lang="en-US" sz="2900" b="1" u="none" kern="0" spc="-125" dirty="0"/>
              <a:t>ESG</a:t>
            </a:r>
            <a:endParaRPr kumimoji="0" lang="en-US" sz="2900" b="1" i="0" u="none" strike="noStrike" kern="0" cap="none" spc="0" normalizeH="0" baseline="0" noProof="0" dirty="0">
              <a:ln>
                <a:noFill/>
              </a:ln>
              <a:solidFill>
                <a:srgbClr val="464653"/>
              </a:solidFill>
              <a:effectLst/>
              <a:uLnTx/>
              <a:uFillTx/>
              <a:latin typeface="Cambria"/>
              <a:ea typeface="+mj-ea"/>
            </a:endParaRPr>
          </a:p>
        </p:txBody>
      </p:sp>
      <p:sp>
        <p:nvSpPr>
          <p:cNvPr id="8" name="object 5">
            <a:extLst>
              <a:ext uri="{FF2B5EF4-FFF2-40B4-BE49-F238E27FC236}">
                <a16:creationId xmlns:a16="http://schemas.microsoft.com/office/drawing/2014/main" id="{0CB0E6A4-4EED-4A3F-9587-90AD7E7B5916}"/>
              </a:ext>
            </a:extLst>
          </p:cNvPr>
          <p:cNvSpPr txBox="1"/>
          <p:nvPr/>
        </p:nvSpPr>
        <p:spPr>
          <a:xfrm>
            <a:off x="3444240" y="467052"/>
            <a:ext cx="5303520" cy="382156"/>
          </a:xfrm>
          <a:prstGeom prst="rect">
            <a:avLst/>
          </a:prstGeom>
        </p:spPr>
        <p:txBody>
          <a:bodyPr vert="horz" wrap="square" lIns="0" tIns="12700" rIns="0" bIns="0" rtlCol="0">
            <a:spAutoFit/>
          </a:bodyPr>
          <a:lstStyle/>
          <a:p>
            <a:pPr marL="12700" defTabSz="914400">
              <a:spcBef>
                <a:spcPts val="100"/>
              </a:spcBef>
            </a:pPr>
            <a:r>
              <a:rPr sz="2400" u="heavy" spc="-5" dirty="0">
                <a:solidFill>
                  <a:srgbClr val="464653"/>
                </a:solidFill>
                <a:highlight>
                  <a:srgbClr val="FFFF00"/>
                </a:highlight>
                <a:uFill>
                  <a:solidFill>
                    <a:srgbClr val="464653"/>
                  </a:solidFill>
                </a:uFill>
                <a:latin typeface="Times New Roman"/>
                <a:cs typeface="Times New Roman"/>
              </a:rPr>
              <a:t>HUD Action Plan Development</a:t>
            </a:r>
            <a:r>
              <a:rPr sz="2400" u="heavy" spc="-225" dirty="0">
                <a:solidFill>
                  <a:srgbClr val="464653"/>
                </a:solidFill>
                <a:highlight>
                  <a:srgbClr val="FFFF00"/>
                </a:highlight>
                <a:uFill>
                  <a:solidFill>
                    <a:srgbClr val="464653"/>
                  </a:solidFill>
                </a:uFill>
                <a:latin typeface="Times New Roman"/>
                <a:cs typeface="Times New Roman"/>
              </a:rPr>
              <a:t> </a:t>
            </a:r>
            <a:r>
              <a:rPr lang="en-US" sz="2400" u="heavy" spc="-225" dirty="0">
                <a:solidFill>
                  <a:srgbClr val="464653"/>
                </a:solidFill>
                <a:highlight>
                  <a:srgbClr val="FFFF00"/>
                </a:highlight>
                <a:uFill>
                  <a:solidFill>
                    <a:srgbClr val="464653"/>
                  </a:solidFill>
                </a:uFill>
                <a:latin typeface="Times New Roman"/>
                <a:cs typeface="Times New Roman"/>
              </a:rPr>
              <a:t> </a:t>
            </a:r>
            <a:r>
              <a:rPr lang="en-US" sz="2400" u="heavy" dirty="0">
                <a:solidFill>
                  <a:srgbClr val="464653"/>
                </a:solidFill>
                <a:uFill>
                  <a:solidFill>
                    <a:srgbClr val="464653"/>
                  </a:solidFill>
                </a:uFill>
                <a:latin typeface="Times New Roman"/>
                <a:cs typeface="Times New Roman"/>
              </a:rPr>
              <a:t>2025-2026</a:t>
            </a:r>
            <a:endParaRPr sz="2400" dirty="0">
              <a:solidFill>
                <a:prstClr val="black"/>
              </a:solidFill>
              <a:latin typeface="Times New Roman"/>
              <a:cs typeface="Times New Roman"/>
            </a:endParaRPr>
          </a:p>
        </p:txBody>
      </p:sp>
      <p:pic>
        <p:nvPicPr>
          <p:cNvPr id="9" name="Picture 8">
            <a:extLst>
              <a:ext uri="{FF2B5EF4-FFF2-40B4-BE49-F238E27FC236}">
                <a16:creationId xmlns:a16="http://schemas.microsoft.com/office/drawing/2014/main" id="{771C8580-2C79-4C0A-B1D9-E17D74CAD55C}"/>
              </a:ext>
            </a:extLst>
          </p:cNvPr>
          <p:cNvPicPr>
            <a:picLocks noChangeAspect="1"/>
          </p:cNvPicPr>
          <p:nvPr/>
        </p:nvPicPr>
        <p:blipFill>
          <a:blip r:embed="rId3"/>
          <a:stretch>
            <a:fillRect/>
          </a:stretch>
        </p:blipFill>
        <p:spPr>
          <a:xfrm>
            <a:off x="441210" y="361573"/>
            <a:ext cx="1986557" cy="993278"/>
          </a:xfrm>
          <a:prstGeom prst="rect">
            <a:avLst/>
          </a:prstGeom>
        </p:spPr>
      </p:pic>
      <p:sp>
        <p:nvSpPr>
          <p:cNvPr id="11" name="Rectangle 10">
            <a:extLst>
              <a:ext uri="{FF2B5EF4-FFF2-40B4-BE49-F238E27FC236}">
                <a16:creationId xmlns:a16="http://schemas.microsoft.com/office/drawing/2014/main" id="{31F13B6E-2932-48B8-BE32-8B9E7BC5D9B1}"/>
              </a:ext>
            </a:extLst>
          </p:cNvPr>
          <p:cNvSpPr/>
          <p:nvPr/>
        </p:nvSpPr>
        <p:spPr>
          <a:xfrm>
            <a:off x="570613" y="1851489"/>
            <a:ext cx="11029507" cy="1446550"/>
          </a:xfrm>
          <a:prstGeom prst="rect">
            <a:avLst/>
          </a:prstGeom>
        </p:spPr>
        <p:txBody>
          <a:bodyPr wrap="square">
            <a:spAutoFit/>
          </a:bodyPr>
          <a:lstStyle/>
          <a:p>
            <a:r>
              <a:rPr lang="en-US" sz="2200" b="1" dirty="0">
                <a:ea typeface="Calibri" panose="020F0502020204030204" pitchFamily="34" charset="0"/>
              </a:rPr>
              <a:t>ESG Program (Projected allocation $518,372):</a:t>
            </a:r>
            <a:r>
              <a:rPr lang="en-US" sz="2200" dirty="0">
                <a:ea typeface="Calibri" panose="020F0502020204030204" pitchFamily="34" charset="0"/>
              </a:rPr>
              <a:t>  The City intends to apply for 2025 ESG funding through the U.S. Department of Housing and Urban Development and through the Alabama Department of Economic and Community Affairs (ADECA).  ESG proposals received through the City’s 2025 Action Plan development process will be considered for both.</a:t>
            </a:r>
            <a:endParaRPr lang="en-US" sz="2200" dirty="0"/>
          </a:p>
        </p:txBody>
      </p:sp>
      <p:sp>
        <p:nvSpPr>
          <p:cNvPr id="12" name="Rectangle 11">
            <a:extLst>
              <a:ext uri="{FF2B5EF4-FFF2-40B4-BE49-F238E27FC236}">
                <a16:creationId xmlns:a16="http://schemas.microsoft.com/office/drawing/2014/main" id="{40D2E978-626E-40A7-AF59-547CB131F4FA}"/>
              </a:ext>
            </a:extLst>
          </p:cNvPr>
          <p:cNvSpPr/>
          <p:nvPr/>
        </p:nvSpPr>
        <p:spPr>
          <a:xfrm>
            <a:off x="820476" y="3409681"/>
            <a:ext cx="10529779" cy="2031325"/>
          </a:xfrm>
          <a:prstGeom prst="rect">
            <a:avLst/>
          </a:prstGeom>
        </p:spPr>
        <p:txBody>
          <a:bodyPr wrap="square">
            <a:spAutoFit/>
          </a:bodyPr>
          <a:lstStyle/>
          <a:p>
            <a:r>
              <a:rPr lang="en-US" b="1" dirty="0"/>
              <a:t>An eligible range of activities include:</a:t>
            </a:r>
            <a:endParaRPr lang="en-US" dirty="0"/>
          </a:p>
          <a:p>
            <a:pPr marL="285750" indent="-285750">
              <a:buFont typeface="Wingdings" panose="05000000000000000000" pitchFamily="2" charset="2"/>
              <a:buChar char="§"/>
            </a:pPr>
            <a:r>
              <a:rPr lang="en-US" dirty="0"/>
              <a:t>Street Outreach activities</a:t>
            </a:r>
          </a:p>
          <a:p>
            <a:pPr marL="285750" indent="-285750">
              <a:buFont typeface="Wingdings" panose="05000000000000000000" pitchFamily="2" charset="2"/>
              <a:buChar char="§"/>
            </a:pPr>
            <a:r>
              <a:rPr lang="en-US" dirty="0"/>
              <a:t>Emergency Shelter activities</a:t>
            </a:r>
          </a:p>
          <a:p>
            <a:pPr marL="285750" indent="-285750">
              <a:buFont typeface="Wingdings" panose="05000000000000000000" pitchFamily="2" charset="2"/>
              <a:buChar char="§"/>
            </a:pPr>
            <a:r>
              <a:rPr lang="en-US" dirty="0"/>
              <a:t>Homeless Prevention activities</a:t>
            </a:r>
          </a:p>
          <a:p>
            <a:pPr marL="285750" indent="-285750">
              <a:buFont typeface="Wingdings" panose="05000000000000000000" pitchFamily="2" charset="2"/>
              <a:buChar char="§"/>
            </a:pPr>
            <a:r>
              <a:rPr lang="en-US" dirty="0"/>
              <a:t>Rapid Re-housing assistance</a:t>
            </a:r>
          </a:p>
          <a:p>
            <a:pPr marL="285750" indent="-285750">
              <a:buFont typeface="Wingdings" panose="05000000000000000000" pitchFamily="2" charset="2"/>
              <a:buChar char="§"/>
            </a:pPr>
            <a:r>
              <a:rPr lang="en-US" dirty="0"/>
              <a:t>Homeless Management Information System (HMIS) (to the extent costs are necessary to meet the new HMIS participation requirement under the McKinney Vento Act)</a:t>
            </a:r>
          </a:p>
        </p:txBody>
      </p:sp>
      <p:sp>
        <p:nvSpPr>
          <p:cNvPr id="13" name="Rectangle 12">
            <a:extLst>
              <a:ext uri="{FF2B5EF4-FFF2-40B4-BE49-F238E27FC236}">
                <a16:creationId xmlns:a16="http://schemas.microsoft.com/office/drawing/2014/main" id="{8EBA6CDB-192B-4EA5-B262-86926E8305E6}"/>
              </a:ext>
            </a:extLst>
          </p:cNvPr>
          <p:cNvSpPr/>
          <p:nvPr/>
        </p:nvSpPr>
        <p:spPr>
          <a:xfrm>
            <a:off x="441210" y="5552648"/>
            <a:ext cx="11360927" cy="646331"/>
          </a:xfrm>
          <a:prstGeom prst="rect">
            <a:avLst/>
          </a:prstGeom>
        </p:spPr>
        <p:txBody>
          <a:bodyPr wrap="square">
            <a:spAutoFit/>
          </a:bodyPr>
          <a:lstStyle/>
          <a:p>
            <a:pPr algn="ctr"/>
            <a:r>
              <a:rPr lang="en-US" b="1" u="sng" dirty="0"/>
              <a:t>Priority will be given to agencies providing support services to our neighbors experiencing homelessness (Mental Health and other wrap around services).</a:t>
            </a:r>
          </a:p>
        </p:txBody>
      </p:sp>
    </p:spTree>
    <p:extLst>
      <p:ext uri="{BB962C8B-B14F-4D97-AF65-F5344CB8AC3E}">
        <p14:creationId xmlns:p14="http://schemas.microsoft.com/office/powerpoint/2010/main" val="223937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extBox 4"/>
          <p:cNvSpPr txBox="1"/>
          <p:nvPr/>
        </p:nvSpPr>
        <p:spPr>
          <a:xfrm>
            <a:off x="333040" y="357938"/>
            <a:ext cx="6442229" cy="82529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Autofit/>
          </a:bodyPr>
          <a:lstStyle>
            <a:lvl1pPr algn="ctr">
              <a:defRPr sz="1400">
                <a:latin typeface="Arial"/>
                <a:ea typeface="Arial"/>
                <a:cs typeface="Arial"/>
                <a:sym typeface="Arial"/>
              </a:defRPr>
            </a:lvl1pPr>
          </a:lstStyle>
          <a:p>
            <a:pPr>
              <a:lnSpc>
                <a:spcPct val="90000"/>
              </a:lnSpc>
              <a:spcBef>
                <a:spcPct val="0"/>
              </a:spcBef>
              <a:spcAft>
                <a:spcPts val="600"/>
              </a:spcAft>
            </a:pPr>
            <a:endParaRPr lang="en-US" sz="2000" b="1" dirty="0">
              <a:solidFill>
                <a:srgbClr val="0070C0"/>
              </a:solidFill>
              <a:latin typeface="+mj-lt"/>
              <a:ea typeface="+mj-ea"/>
              <a:cs typeface="+mj-cs"/>
            </a:endParaRPr>
          </a:p>
        </p:txBody>
      </p:sp>
      <p:sp>
        <p:nvSpPr>
          <p:cNvPr id="264" name="Rectangle 1"/>
          <p:cNvSpPr txBox="1"/>
          <p:nvPr/>
        </p:nvSpPr>
        <p:spPr>
          <a:xfrm>
            <a:off x="1524001" y="770586"/>
            <a:ext cx="9143999"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lvl1pPr algn="ctr">
              <a:defRPr sz="2400">
                <a:latin typeface="Georgia"/>
                <a:ea typeface="Georgia"/>
                <a:cs typeface="Georgia"/>
                <a:sym typeface="Georgia"/>
              </a:defRPr>
            </a:lvl1pPr>
          </a:lstStyle>
          <a:p>
            <a:endParaRPr>
              <a:latin typeface="+mn-lt"/>
            </a:endParaRPr>
          </a:p>
        </p:txBody>
      </p:sp>
      <p:sp>
        <p:nvSpPr>
          <p:cNvPr id="2" name="Rectangle 1">
            <a:extLst>
              <a:ext uri="{FF2B5EF4-FFF2-40B4-BE49-F238E27FC236}">
                <a16:creationId xmlns:a16="http://schemas.microsoft.com/office/drawing/2014/main" id="{AE304215-5977-47F4-A576-A80B3FBABC5B}"/>
              </a:ext>
            </a:extLst>
          </p:cNvPr>
          <p:cNvSpPr/>
          <p:nvPr/>
        </p:nvSpPr>
        <p:spPr>
          <a:xfrm>
            <a:off x="6218875" y="697808"/>
            <a:ext cx="4737463" cy="34624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182880" indent="-182880" defTabSz="585216">
              <a:spcAft>
                <a:spcPts val="600"/>
              </a:spcAft>
              <a:buFont typeface="Arial" panose="020B0604020202020204" pitchFamily="34" charset="0"/>
              <a:buChar char="•"/>
            </a:pPr>
            <a:r>
              <a:rPr lang="en-US" sz="4000" b="1" u="sng" dirty="0">
                <a:solidFill>
                  <a:srgbClr val="0070C0"/>
                </a:solidFill>
              </a:rPr>
              <a:t>Timeliness</a:t>
            </a:r>
            <a:r>
              <a:rPr lang="en-US" sz="1152" dirty="0">
                <a:solidFill>
                  <a:srgbClr val="0070C0"/>
                </a:solidFill>
              </a:rPr>
              <a:t> </a:t>
            </a:r>
            <a:r>
              <a:rPr lang="en-US" sz="2800" dirty="0">
                <a:solidFill>
                  <a:srgbClr val="0070C0"/>
                </a:solidFill>
              </a:rPr>
              <a:t>in spending </a:t>
            </a:r>
          </a:p>
          <a:p>
            <a:pPr defTabSz="585216">
              <a:spcAft>
                <a:spcPts val="600"/>
              </a:spcAft>
            </a:pPr>
            <a:endParaRPr lang="en-US" sz="1000" dirty="0">
              <a:solidFill>
                <a:srgbClr val="0070C0"/>
              </a:solidFill>
            </a:endParaRPr>
          </a:p>
          <a:p>
            <a:pPr marL="640080" lvl="1" indent="-182880" defTabSz="585216">
              <a:spcAft>
                <a:spcPts val="600"/>
              </a:spcAft>
              <a:buFont typeface="Arial" panose="020B0604020202020204" pitchFamily="34" charset="0"/>
              <a:buChar char="•"/>
            </a:pPr>
            <a:r>
              <a:rPr lang="en-US" sz="2400" b="1" dirty="0">
                <a:solidFill>
                  <a:srgbClr val="FF0000"/>
                </a:solidFill>
              </a:rPr>
              <a:t>Beneficiary Reporting</a:t>
            </a:r>
          </a:p>
          <a:p>
            <a:pPr marL="640080" lvl="1" indent="-182880" defTabSz="585216">
              <a:spcAft>
                <a:spcPts val="600"/>
              </a:spcAft>
              <a:buFont typeface="Arial" panose="020B0604020202020204" pitchFamily="34" charset="0"/>
              <a:buChar char="•"/>
            </a:pPr>
            <a:r>
              <a:rPr lang="en-US" sz="2400" b="1" dirty="0">
                <a:solidFill>
                  <a:srgbClr val="FF0000"/>
                </a:solidFill>
              </a:rPr>
              <a:t>Procurement Requirements Compliance</a:t>
            </a:r>
          </a:p>
          <a:p>
            <a:pPr marL="640080" lvl="1" indent="-182880" defTabSz="585216">
              <a:spcAft>
                <a:spcPts val="600"/>
              </a:spcAft>
              <a:buFont typeface="Arial" panose="020B0604020202020204" pitchFamily="34" charset="0"/>
              <a:buChar char="•"/>
            </a:pPr>
            <a:r>
              <a:rPr lang="en-US" sz="2400" b="1" dirty="0">
                <a:solidFill>
                  <a:srgbClr val="FF0000"/>
                </a:solidFill>
              </a:rPr>
              <a:t>Late Draw Requests</a:t>
            </a:r>
          </a:p>
          <a:p>
            <a:pPr marL="640080" lvl="1" indent="-182880" defTabSz="585216">
              <a:spcAft>
                <a:spcPts val="600"/>
              </a:spcAft>
              <a:buFont typeface="Arial" panose="020B0604020202020204" pitchFamily="34" charset="0"/>
              <a:buChar char="•"/>
            </a:pPr>
            <a:r>
              <a:rPr lang="en-US" sz="2400" b="1" dirty="0">
                <a:solidFill>
                  <a:srgbClr val="FF0000"/>
                </a:solidFill>
              </a:rPr>
              <a:t>Inadequate documentation for draw requests</a:t>
            </a:r>
          </a:p>
        </p:txBody>
      </p:sp>
      <p:sp>
        <p:nvSpPr>
          <p:cNvPr id="5" name="Title 4">
            <a:extLst>
              <a:ext uri="{FF2B5EF4-FFF2-40B4-BE49-F238E27FC236}">
                <a16:creationId xmlns:a16="http://schemas.microsoft.com/office/drawing/2014/main" id="{994B4072-152B-5C35-94A8-1862D826125D}"/>
              </a:ext>
            </a:extLst>
          </p:cNvPr>
          <p:cNvSpPr>
            <a:spLocks noGrp="1"/>
          </p:cNvSpPr>
          <p:nvPr>
            <p:ph type="title"/>
          </p:nvPr>
        </p:nvSpPr>
        <p:spPr>
          <a:xfrm>
            <a:off x="1097280" y="592183"/>
            <a:ext cx="4737463" cy="2595153"/>
          </a:xfrm>
        </p:spPr>
        <p:txBody>
          <a:bodyPr>
            <a:normAutofit/>
          </a:bodyPr>
          <a:lstStyle/>
          <a:p>
            <a:pPr algn="ctr"/>
            <a:r>
              <a:rPr lang="en-US" sz="4800" b="1" dirty="0"/>
              <a:t>Grant Management and Monitoring </a:t>
            </a:r>
          </a:p>
        </p:txBody>
      </p:sp>
      <p:sp>
        <p:nvSpPr>
          <p:cNvPr id="6" name="Text Placeholder 5">
            <a:extLst>
              <a:ext uri="{FF2B5EF4-FFF2-40B4-BE49-F238E27FC236}">
                <a16:creationId xmlns:a16="http://schemas.microsoft.com/office/drawing/2014/main" id="{579A0FF5-E94C-2D7F-BA13-4F34DEA1B053}"/>
              </a:ext>
            </a:extLst>
          </p:cNvPr>
          <p:cNvSpPr>
            <a:spLocks noGrp="1"/>
          </p:cNvSpPr>
          <p:nvPr>
            <p:ph type="body" idx="1"/>
          </p:nvPr>
        </p:nvSpPr>
        <p:spPr>
          <a:xfrm>
            <a:off x="1073600" y="4453128"/>
            <a:ext cx="10058400" cy="1143000"/>
          </a:xfrm>
        </p:spPr>
        <p:txBody>
          <a:bodyPr/>
          <a:lstStyle/>
          <a:p>
            <a:pPr>
              <a:lnSpc>
                <a:spcPct val="90000"/>
              </a:lnSpc>
              <a:spcBef>
                <a:spcPct val="0"/>
              </a:spcBef>
              <a:spcAft>
                <a:spcPts val="600"/>
              </a:spcAft>
            </a:pPr>
            <a:r>
              <a:rPr lang="en-US" sz="2400" b="1" dirty="0">
                <a:solidFill>
                  <a:srgbClr val="0070C0"/>
                </a:solidFill>
                <a:latin typeface="+mj-lt"/>
                <a:ea typeface="+mj-ea"/>
                <a:cs typeface="+mj-cs"/>
              </a:rPr>
              <a:t>Note:  15% of CDBG is dedicated to Public Service Allocation</a:t>
            </a:r>
          </a:p>
          <a:p>
            <a:pPr>
              <a:lnSpc>
                <a:spcPct val="90000"/>
              </a:lnSpc>
              <a:spcBef>
                <a:spcPct val="0"/>
              </a:spcBef>
              <a:spcAft>
                <a:spcPts val="600"/>
              </a:spcAft>
            </a:pPr>
            <a:r>
              <a:rPr lang="en-US" sz="2400" b="1" dirty="0">
                <a:solidFill>
                  <a:srgbClr val="0070C0"/>
                </a:solidFill>
                <a:latin typeface="+mj-lt"/>
                <a:ea typeface="+mj-ea"/>
                <a:cs typeface="+mj-cs"/>
              </a:rPr>
              <a:t>    *Allocation plus anticipated program income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48490FF2-081D-4B51-8732-4EB439BE4CF8}"/>
              </a:ext>
            </a:extLst>
          </p:cNvPr>
          <p:cNvSpPr txBox="1">
            <a:spLocks/>
          </p:cNvSpPr>
          <p:nvPr/>
        </p:nvSpPr>
        <p:spPr>
          <a:xfrm>
            <a:off x="3339679" y="1125621"/>
            <a:ext cx="5512642" cy="458459"/>
          </a:xfrm>
          <a:prstGeom prst="rect">
            <a:avLst/>
          </a:prstGeom>
        </p:spPr>
        <p:txBody>
          <a:bodyPr vert="horz" wrap="square" lIns="0" tIns="12065" rIns="0" bIns="0" rtlCol="0">
            <a:spAutoFit/>
          </a:bodyPr>
          <a:lstStyle>
            <a:lvl1pPr>
              <a:defRPr sz="2400" b="0" i="0" u="heavy">
                <a:solidFill>
                  <a:srgbClr val="464653"/>
                </a:solidFill>
                <a:latin typeface="Cambria"/>
                <a:ea typeface="+mj-ea"/>
                <a:cs typeface="Cambria"/>
              </a:defRPr>
            </a:lvl1pPr>
          </a:lstStyle>
          <a:p>
            <a:pPr marL="12700" marR="0" lvl="0" indent="0" algn="ctr" defTabSz="914400" eaLnBrk="1" fontAlgn="auto" latinLnBrk="0" hangingPunct="1">
              <a:lnSpc>
                <a:spcPct val="100000"/>
              </a:lnSpc>
              <a:spcBef>
                <a:spcPts val="95"/>
              </a:spcBef>
              <a:spcAft>
                <a:spcPts val="0"/>
              </a:spcAft>
              <a:buClrTx/>
              <a:buSzTx/>
              <a:buFontTx/>
              <a:buNone/>
              <a:tabLst/>
              <a:defRPr/>
            </a:pPr>
            <a:r>
              <a:rPr lang="en-US" sz="2900" u="none" kern="0" spc="-125" dirty="0"/>
              <a:t>Deadline for Proposals</a:t>
            </a:r>
            <a:endParaRPr kumimoji="0" lang="en-US" sz="2900" b="0" i="0" u="none" strike="noStrike" kern="0" cap="none" spc="0" normalizeH="0" baseline="0" noProof="0" dirty="0">
              <a:ln>
                <a:noFill/>
              </a:ln>
              <a:solidFill>
                <a:srgbClr val="464653"/>
              </a:solidFill>
              <a:effectLst/>
              <a:uLnTx/>
              <a:uFillTx/>
              <a:latin typeface="Cambria"/>
              <a:ea typeface="+mj-ea"/>
            </a:endParaRPr>
          </a:p>
        </p:txBody>
      </p:sp>
      <p:sp>
        <p:nvSpPr>
          <p:cNvPr id="8" name="object 5">
            <a:extLst>
              <a:ext uri="{FF2B5EF4-FFF2-40B4-BE49-F238E27FC236}">
                <a16:creationId xmlns:a16="http://schemas.microsoft.com/office/drawing/2014/main" id="{EB04CA61-FA72-4B9A-9D11-F7B1099EB96C}"/>
              </a:ext>
            </a:extLst>
          </p:cNvPr>
          <p:cNvSpPr txBox="1"/>
          <p:nvPr/>
        </p:nvSpPr>
        <p:spPr>
          <a:xfrm>
            <a:off x="3444240" y="467052"/>
            <a:ext cx="5303520" cy="382156"/>
          </a:xfrm>
          <a:prstGeom prst="rect">
            <a:avLst/>
          </a:prstGeom>
        </p:spPr>
        <p:txBody>
          <a:bodyPr vert="horz" wrap="square" lIns="0" tIns="12700" rIns="0" bIns="0" rtlCol="0">
            <a:spAutoFit/>
          </a:bodyPr>
          <a:lstStyle/>
          <a:p>
            <a:pPr marL="12700" defTabSz="914400">
              <a:spcBef>
                <a:spcPts val="100"/>
              </a:spcBef>
            </a:pPr>
            <a:r>
              <a:rPr sz="2400" u="heavy" spc="-5" dirty="0">
                <a:solidFill>
                  <a:srgbClr val="464653"/>
                </a:solidFill>
                <a:uFill>
                  <a:solidFill>
                    <a:srgbClr val="464653"/>
                  </a:solidFill>
                </a:uFill>
                <a:latin typeface="Times New Roman"/>
                <a:cs typeface="Times New Roman"/>
              </a:rPr>
              <a:t>HUD Action Plan Development</a:t>
            </a:r>
            <a:r>
              <a:rPr sz="2400" u="heavy" spc="-225" dirty="0">
                <a:solidFill>
                  <a:srgbClr val="464653"/>
                </a:solidFill>
                <a:uFill>
                  <a:solidFill>
                    <a:srgbClr val="464653"/>
                  </a:solidFill>
                </a:uFill>
                <a:latin typeface="Times New Roman"/>
                <a:cs typeface="Times New Roman"/>
              </a:rPr>
              <a:t> </a:t>
            </a:r>
            <a:r>
              <a:rPr lang="en-US" sz="2400" u="heavy" spc="-225" dirty="0">
                <a:solidFill>
                  <a:srgbClr val="464653"/>
                </a:solidFill>
                <a:uFill>
                  <a:solidFill>
                    <a:srgbClr val="464653"/>
                  </a:solidFill>
                </a:uFill>
                <a:latin typeface="Times New Roman"/>
                <a:cs typeface="Times New Roman"/>
              </a:rPr>
              <a:t> </a:t>
            </a:r>
            <a:r>
              <a:rPr lang="en-US" sz="2400" u="heavy" dirty="0">
                <a:solidFill>
                  <a:srgbClr val="464653"/>
                </a:solidFill>
                <a:uFill>
                  <a:solidFill>
                    <a:srgbClr val="464653"/>
                  </a:solidFill>
                </a:uFill>
                <a:latin typeface="Times New Roman"/>
                <a:cs typeface="Times New Roman"/>
              </a:rPr>
              <a:t>2025-2026</a:t>
            </a:r>
            <a:endParaRPr sz="2400" dirty="0">
              <a:solidFill>
                <a:prstClr val="black"/>
              </a:solidFill>
              <a:latin typeface="Times New Roman"/>
              <a:cs typeface="Times New Roman"/>
            </a:endParaRPr>
          </a:p>
        </p:txBody>
      </p:sp>
      <p:pic>
        <p:nvPicPr>
          <p:cNvPr id="9" name="Picture 8">
            <a:extLst>
              <a:ext uri="{FF2B5EF4-FFF2-40B4-BE49-F238E27FC236}">
                <a16:creationId xmlns:a16="http://schemas.microsoft.com/office/drawing/2014/main" id="{F8A1A1D3-6B3E-423F-961B-F58BB243B576}"/>
              </a:ext>
            </a:extLst>
          </p:cNvPr>
          <p:cNvPicPr>
            <a:picLocks noChangeAspect="1"/>
          </p:cNvPicPr>
          <p:nvPr/>
        </p:nvPicPr>
        <p:blipFill>
          <a:blip r:embed="rId3"/>
          <a:stretch>
            <a:fillRect/>
          </a:stretch>
        </p:blipFill>
        <p:spPr>
          <a:xfrm>
            <a:off x="441210" y="361573"/>
            <a:ext cx="1986557" cy="993278"/>
          </a:xfrm>
          <a:prstGeom prst="rect">
            <a:avLst/>
          </a:prstGeom>
        </p:spPr>
      </p:pic>
      <p:sp>
        <p:nvSpPr>
          <p:cNvPr id="10" name="Rectangle 9">
            <a:extLst>
              <a:ext uri="{FF2B5EF4-FFF2-40B4-BE49-F238E27FC236}">
                <a16:creationId xmlns:a16="http://schemas.microsoft.com/office/drawing/2014/main" id="{BF306C3B-23FD-49BF-BC94-2C0D7ACDA7E9}"/>
              </a:ext>
            </a:extLst>
          </p:cNvPr>
          <p:cNvSpPr/>
          <p:nvPr/>
        </p:nvSpPr>
        <p:spPr>
          <a:xfrm>
            <a:off x="441210" y="1903470"/>
            <a:ext cx="11265237" cy="3251018"/>
          </a:xfrm>
          <a:prstGeom prst="rect">
            <a:avLst/>
          </a:prstGeom>
        </p:spPr>
        <p:txBody>
          <a:bodyPr wrap="square">
            <a:spAutoFit/>
          </a:bodyPr>
          <a:lstStyle/>
          <a:p>
            <a:r>
              <a:rPr lang="en-US" sz="2200" dirty="0">
                <a:ea typeface="Calibri" panose="020F0502020204030204" pitchFamily="34" charset="0"/>
              </a:rPr>
              <a:t>ALL PROPOSALS MUST BE SUBMITTED ONLINE AT WEB ADDRESS BELOW </a:t>
            </a:r>
            <a:r>
              <a:rPr lang="en-US" dirty="0">
                <a:ea typeface="Calibri" panose="020F0502020204030204" pitchFamily="34" charset="0"/>
              </a:rPr>
              <a:t>by no later than </a:t>
            </a:r>
          </a:p>
          <a:p>
            <a:pPr algn="ctr"/>
            <a:r>
              <a:rPr lang="en-US" sz="2400" b="1" u="sng" dirty="0">
                <a:highlight>
                  <a:srgbClr val="FFFF00"/>
                </a:highlight>
                <a:ea typeface="Calibri" panose="020F0502020204030204" pitchFamily="34" charset="0"/>
              </a:rPr>
              <a:t>Friday, February 14, 2025, by 4:00 PM</a:t>
            </a:r>
            <a:r>
              <a:rPr lang="en-US" sz="2400" b="1" dirty="0">
                <a:ea typeface="Calibri" panose="020F0502020204030204" pitchFamily="34" charset="0"/>
              </a:rPr>
              <a:t>. </a:t>
            </a:r>
          </a:p>
          <a:p>
            <a:r>
              <a:rPr lang="en-US" dirty="0"/>
              <a:t> </a:t>
            </a:r>
          </a:p>
          <a:p>
            <a:pPr algn="ctr"/>
            <a:r>
              <a:rPr lang="en-US" sz="2800" b="1" dirty="0"/>
              <a:t>PY 2025 Application Portal Link - </a:t>
            </a:r>
            <a:r>
              <a:rPr lang="en-US" sz="2800" b="1" u="sng" dirty="0">
                <a:hlinkClick r:id="rId4"/>
              </a:rPr>
              <a:t>https://portal.neighborlysoftware.com/BIRMINGHAMAL/Participant</a:t>
            </a:r>
            <a:endParaRPr lang="en-US" sz="2800" dirty="0"/>
          </a:p>
          <a:p>
            <a:pPr marL="63500" marR="55880">
              <a:lnSpc>
                <a:spcPts val="3020"/>
              </a:lnSpc>
              <a:spcBef>
                <a:spcPts val="720"/>
              </a:spcBef>
              <a:buClr>
                <a:srgbClr val="717BA3"/>
              </a:buClr>
              <a:tabLst>
                <a:tab pos="292100" algn="l"/>
              </a:tabLst>
            </a:pPr>
            <a:endParaRPr lang="en-US" sz="2200" spc="-15" dirty="0">
              <a:solidFill>
                <a:srgbClr val="464653"/>
              </a:solidFill>
              <a:cs typeface="Calibri"/>
            </a:endParaRPr>
          </a:p>
          <a:p>
            <a:pPr marL="63500" marR="55880" algn="ctr">
              <a:lnSpc>
                <a:spcPts val="3020"/>
              </a:lnSpc>
              <a:spcBef>
                <a:spcPts val="720"/>
              </a:spcBef>
              <a:buClr>
                <a:srgbClr val="717BA3"/>
              </a:buClr>
              <a:tabLst>
                <a:tab pos="292100" algn="l"/>
              </a:tabLst>
            </a:pPr>
            <a:r>
              <a:rPr lang="en-US" sz="2200" spc="-15" dirty="0">
                <a:solidFill>
                  <a:srgbClr val="464653"/>
                </a:solidFill>
                <a:cs typeface="Calibri"/>
              </a:rPr>
              <a:t>For more information </a:t>
            </a:r>
            <a:r>
              <a:rPr lang="en-US" sz="2200" dirty="0">
                <a:solidFill>
                  <a:srgbClr val="464653"/>
                </a:solidFill>
                <a:cs typeface="Calibri"/>
              </a:rPr>
              <a:t>visit  </a:t>
            </a:r>
            <a:r>
              <a:rPr lang="en-US" sz="2200" spc="-10" dirty="0">
                <a:solidFill>
                  <a:srgbClr val="464653"/>
                </a:solidFill>
                <a:cs typeface="Calibri"/>
                <a:hlinkClick r:id="rId5"/>
              </a:rPr>
              <a:t>https://</a:t>
            </a:r>
            <a:r>
              <a:rPr lang="en-US" sz="2200" dirty="0">
                <a:hlinkClick r:id="rId5"/>
              </a:rPr>
              <a:t>www.cobcd.com</a:t>
            </a:r>
            <a:r>
              <a:rPr lang="en-US" sz="2200" dirty="0"/>
              <a:t> or email us at </a:t>
            </a:r>
            <a:r>
              <a:rPr lang="en-US" sz="2200" spc="-5" dirty="0">
                <a:solidFill>
                  <a:srgbClr val="464653"/>
                </a:solidFill>
                <a:cs typeface="Calibri"/>
                <a:hlinkClick r:id="rId6"/>
              </a:rPr>
              <a:t>housingandcommunityinfo@birminghamal.gov</a:t>
            </a:r>
            <a:r>
              <a:rPr lang="en-US" sz="2200" dirty="0"/>
              <a:t> .</a:t>
            </a:r>
            <a:endParaRPr lang="en-US" sz="2200" dirty="0">
              <a:cs typeface="Calibri"/>
            </a:endParaRPr>
          </a:p>
        </p:txBody>
      </p:sp>
    </p:spTree>
    <p:extLst>
      <p:ext uri="{BB962C8B-B14F-4D97-AF65-F5344CB8AC3E}">
        <p14:creationId xmlns:p14="http://schemas.microsoft.com/office/powerpoint/2010/main" val="33070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B51D2701-D437-4C1E-9608-7B21D64D030B}"/>
              </a:ext>
            </a:extLst>
          </p:cNvPr>
          <p:cNvSpPr txBox="1">
            <a:spLocks/>
          </p:cNvSpPr>
          <p:nvPr/>
        </p:nvSpPr>
        <p:spPr>
          <a:xfrm>
            <a:off x="1541722" y="1317006"/>
            <a:ext cx="9144000" cy="443070"/>
          </a:xfrm>
          <a:prstGeom prst="rect">
            <a:avLst/>
          </a:prstGeom>
        </p:spPr>
        <p:txBody>
          <a:bodyPr vert="horz" wrap="square" lIns="0" tIns="12065" rIns="0" bIns="0" rtlCol="0">
            <a:spAutoFit/>
          </a:bodyPr>
          <a:lstStyle>
            <a:lvl1pPr>
              <a:defRPr sz="2400" b="0" i="0" u="heavy">
                <a:solidFill>
                  <a:srgbClr val="464653"/>
                </a:solidFill>
                <a:latin typeface="Cambria"/>
                <a:ea typeface="+mj-ea"/>
                <a:cs typeface="Cambria"/>
              </a:defRPr>
            </a:lvl1pPr>
          </a:lstStyle>
          <a:p>
            <a:pPr marL="12700" lvl="0" algn="ctr" defTabSz="914400">
              <a:spcBef>
                <a:spcPts val="95"/>
              </a:spcBef>
            </a:pPr>
            <a:r>
              <a:rPr lang="en-US" sz="2800" u="none" spc="-90" dirty="0">
                <a:latin typeface="Cambria" panose="02040503050406030204" pitchFamily="18" charset="0"/>
                <a:ea typeface="Cambria" panose="02040503050406030204" pitchFamily="18" charset="0"/>
              </a:rPr>
              <a:t>Public</a:t>
            </a:r>
            <a:r>
              <a:rPr lang="en-US" sz="2800" u="none" spc="-210" dirty="0">
                <a:latin typeface="Cambria" panose="02040503050406030204" pitchFamily="18" charset="0"/>
                <a:ea typeface="Cambria" panose="02040503050406030204" pitchFamily="18" charset="0"/>
              </a:rPr>
              <a:t> </a:t>
            </a:r>
            <a:r>
              <a:rPr lang="en-US" sz="2800" u="none" spc="-90" dirty="0">
                <a:latin typeface="Cambria" panose="02040503050406030204" pitchFamily="18" charset="0"/>
                <a:ea typeface="Cambria" panose="02040503050406030204" pitchFamily="18" charset="0"/>
              </a:rPr>
              <a:t>Comments</a:t>
            </a:r>
            <a:r>
              <a:rPr lang="en-US" sz="2800" u="none" spc="-180" dirty="0">
                <a:latin typeface="Cambria" panose="02040503050406030204" pitchFamily="18" charset="0"/>
                <a:ea typeface="Cambria" panose="02040503050406030204" pitchFamily="18" charset="0"/>
              </a:rPr>
              <a:t> </a:t>
            </a:r>
            <a:r>
              <a:rPr lang="en-US" sz="2800" u="none" spc="-5" dirty="0">
                <a:latin typeface="Cambria" panose="02040503050406030204" pitchFamily="18" charset="0"/>
                <a:ea typeface="Cambria" panose="02040503050406030204" pitchFamily="18" charset="0"/>
              </a:rPr>
              <a:t>&amp;</a:t>
            </a:r>
            <a:r>
              <a:rPr lang="en-US" sz="2800" u="none" spc="-210" dirty="0">
                <a:latin typeface="Cambria" panose="02040503050406030204" pitchFamily="18" charset="0"/>
                <a:ea typeface="Cambria" panose="02040503050406030204" pitchFamily="18" charset="0"/>
              </a:rPr>
              <a:t> </a:t>
            </a:r>
            <a:r>
              <a:rPr lang="en-US" sz="2800" u="none" spc="-95" dirty="0">
                <a:latin typeface="Cambria" panose="02040503050406030204" pitchFamily="18" charset="0"/>
                <a:ea typeface="Cambria" panose="02040503050406030204" pitchFamily="18" charset="0"/>
              </a:rPr>
              <a:t>Questions</a:t>
            </a:r>
            <a:r>
              <a:rPr lang="en-US" sz="2800" u="none" spc="-185" dirty="0">
                <a:latin typeface="Cambria" panose="02040503050406030204" pitchFamily="18" charset="0"/>
                <a:ea typeface="Cambria" panose="02040503050406030204" pitchFamily="18" charset="0"/>
              </a:rPr>
              <a:t> </a:t>
            </a:r>
            <a:r>
              <a:rPr lang="en-US" sz="2800" u="none" spc="-55" dirty="0">
                <a:latin typeface="Cambria" panose="02040503050406030204" pitchFamily="18" charset="0"/>
                <a:ea typeface="Cambria" panose="02040503050406030204" pitchFamily="18" charset="0"/>
              </a:rPr>
              <a:t>on</a:t>
            </a:r>
            <a:r>
              <a:rPr lang="en-US" sz="2800" u="none" spc="-210" dirty="0">
                <a:latin typeface="Cambria" panose="02040503050406030204" pitchFamily="18" charset="0"/>
                <a:ea typeface="Cambria" panose="02040503050406030204" pitchFamily="18" charset="0"/>
              </a:rPr>
              <a:t> </a:t>
            </a:r>
            <a:r>
              <a:rPr lang="en-US" sz="2800" u="none" spc="-75" dirty="0">
                <a:latin typeface="Cambria" panose="02040503050406030204" pitchFamily="18" charset="0"/>
                <a:ea typeface="Cambria" panose="02040503050406030204" pitchFamily="18" charset="0"/>
              </a:rPr>
              <a:t>the</a:t>
            </a:r>
            <a:r>
              <a:rPr lang="en-US" sz="2800" u="none" spc="-215" dirty="0">
                <a:latin typeface="Cambria" panose="02040503050406030204" pitchFamily="18" charset="0"/>
                <a:ea typeface="Cambria" panose="02040503050406030204" pitchFamily="18" charset="0"/>
              </a:rPr>
              <a:t> </a:t>
            </a:r>
            <a:r>
              <a:rPr lang="en-US" sz="2800" u="none" spc="-110" dirty="0">
                <a:latin typeface="Cambria" panose="02040503050406030204" pitchFamily="18" charset="0"/>
                <a:ea typeface="Cambria" panose="02040503050406030204" pitchFamily="18" charset="0"/>
              </a:rPr>
              <a:t>Annual  </a:t>
            </a:r>
            <a:r>
              <a:rPr lang="en-US" sz="2800" u="none" spc="-95" dirty="0">
                <a:latin typeface="Cambria" panose="02040503050406030204" pitchFamily="18" charset="0"/>
                <a:ea typeface="Cambria" panose="02040503050406030204" pitchFamily="18" charset="0"/>
              </a:rPr>
              <a:t>Action</a:t>
            </a:r>
            <a:r>
              <a:rPr lang="en-US" sz="2800" u="none" spc="-185" dirty="0">
                <a:latin typeface="Cambria" panose="02040503050406030204" pitchFamily="18" charset="0"/>
                <a:ea typeface="Cambria" panose="02040503050406030204" pitchFamily="18" charset="0"/>
              </a:rPr>
              <a:t> </a:t>
            </a:r>
            <a:r>
              <a:rPr lang="en-US" sz="2800" u="none" spc="-80" dirty="0">
                <a:latin typeface="Cambria" panose="02040503050406030204" pitchFamily="18" charset="0"/>
                <a:ea typeface="Cambria" panose="02040503050406030204" pitchFamily="18" charset="0"/>
              </a:rPr>
              <a:t>Plan</a:t>
            </a:r>
            <a:endParaRPr kumimoji="0" lang="en-US" sz="2800" b="0" i="0" u="none" strike="noStrike" kern="0" cap="none" spc="0" normalizeH="0" baseline="0" noProof="0" dirty="0">
              <a:ln>
                <a:noFill/>
              </a:ln>
              <a:solidFill>
                <a:srgbClr val="464653"/>
              </a:solidFill>
              <a:effectLst/>
              <a:uLnTx/>
              <a:uFillTx/>
              <a:latin typeface="Cambria" panose="02040503050406030204" pitchFamily="18" charset="0"/>
              <a:ea typeface="Cambria" panose="02040503050406030204" pitchFamily="18" charset="0"/>
            </a:endParaRPr>
          </a:p>
        </p:txBody>
      </p:sp>
      <p:sp>
        <p:nvSpPr>
          <p:cNvPr id="9" name="object 5">
            <a:extLst>
              <a:ext uri="{FF2B5EF4-FFF2-40B4-BE49-F238E27FC236}">
                <a16:creationId xmlns:a16="http://schemas.microsoft.com/office/drawing/2014/main" id="{7ACB10F3-E9E5-4F0E-AF55-B8F178C22691}"/>
              </a:ext>
            </a:extLst>
          </p:cNvPr>
          <p:cNvSpPr txBox="1"/>
          <p:nvPr/>
        </p:nvSpPr>
        <p:spPr>
          <a:xfrm>
            <a:off x="3444240" y="467052"/>
            <a:ext cx="5303520" cy="382156"/>
          </a:xfrm>
          <a:prstGeom prst="rect">
            <a:avLst/>
          </a:prstGeom>
        </p:spPr>
        <p:txBody>
          <a:bodyPr vert="horz" wrap="square" lIns="0" tIns="12700" rIns="0" bIns="0" rtlCol="0">
            <a:spAutoFit/>
          </a:bodyPr>
          <a:lstStyle/>
          <a:p>
            <a:pPr marL="12700" defTabSz="914400">
              <a:spcBef>
                <a:spcPts val="100"/>
              </a:spcBef>
            </a:pPr>
            <a:r>
              <a:rPr sz="2400" u="heavy" spc="-5" dirty="0">
                <a:solidFill>
                  <a:srgbClr val="464653"/>
                </a:solidFill>
                <a:uFill>
                  <a:solidFill>
                    <a:srgbClr val="464653"/>
                  </a:solidFill>
                </a:uFill>
                <a:latin typeface="Times New Roman"/>
                <a:cs typeface="Times New Roman"/>
              </a:rPr>
              <a:t>HUD Action Plan Development</a:t>
            </a:r>
            <a:r>
              <a:rPr sz="2400" u="heavy" spc="-225" dirty="0">
                <a:solidFill>
                  <a:srgbClr val="464653"/>
                </a:solidFill>
                <a:uFill>
                  <a:solidFill>
                    <a:srgbClr val="464653"/>
                  </a:solidFill>
                </a:uFill>
                <a:latin typeface="Times New Roman"/>
                <a:cs typeface="Times New Roman"/>
              </a:rPr>
              <a:t> </a:t>
            </a:r>
            <a:r>
              <a:rPr lang="en-US" sz="2400" u="heavy" spc="-225" dirty="0">
                <a:solidFill>
                  <a:srgbClr val="464653"/>
                </a:solidFill>
                <a:uFill>
                  <a:solidFill>
                    <a:srgbClr val="464653"/>
                  </a:solidFill>
                </a:uFill>
                <a:latin typeface="Times New Roman"/>
                <a:cs typeface="Times New Roman"/>
              </a:rPr>
              <a:t> </a:t>
            </a:r>
            <a:r>
              <a:rPr lang="en-US" sz="2400" u="heavy" dirty="0">
                <a:solidFill>
                  <a:srgbClr val="464653"/>
                </a:solidFill>
                <a:uFill>
                  <a:solidFill>
                    <a:srgbClr val="464653"/>
                  </a:solidFill>
                </a:uFill>
                <a:latin typeface="Times New Roman"/>
                <a:cs typeface="Times New Roman"/>
              </a:rPr>
              <a:t>2025-2026</a:t>
            </a:r>
            <a:endParaRPr sz="2400" dirty="0">
              <a:solidFill>
                <a:prstClr val="black"/>
              </a:solidFill>
              <a:latin typeface="Times New Roman"/>
              <a:cs typeface="Times New Roman"/>
            </a:endParaRPr>
          </a:p>
        </p:txBody>
      </p:sp>
      <p:pic>
        <p:nvPicPr>
          <p:cNvPr id="10" name="Picture 9">
            <a:extLst>
              <a:ext uri="{FF2B5EF4-FFF2-40B4-BE49-F238E27FC236}">
                <a16:creationId xmlns:a16="http://schemas.microsoft.com/office/drawing/2014/main" id="{30AF32D5-F3D4-49A6-8170-A7476827258E}"/>
              </a:ext>
            </a:extLst>
          </p:cNvPr>
          <p:cNvPicPr>
            <a:picLocks noChangeAspect="1"/>
          </p:cNvPicPr>
          <p:nvPr/>
        </p:nvPicPr>
        <p:blipFill>
          <a:blip r:embed="rId3"/>
          <a:stretch>
            <a:fillRect/>
          </a:stretch>
        </p:blipFill>
        <p:spPr>
          <a:xfrm>
            <a:off x="388047" y="223344"/>
            <a:ext cx="1986557" cy="993278"/>
          </a:xfrm>
          <a:prstGeom prst="rect">
            <a:avLst/>
          </a:prstGeom>
        </p:spPr>
      </p:pic>
      <p:sp>
        <p:nvSpPr>
          <p:cNvPr id="11" name="object 4">
            <a:extLst>
              <a:ext uri="{FF2B5EF4-FFF2-40B4-BE49-F238E27FC236}">
                <a16:creationId xmlns:a16="http://schemas.microsoft.com/office/drawing/2014/main" id="{1E2C8818-97C9-4EB3-AB2A-352FF0ED72F2}"/>
              </a:ext>
            </a:extLst>
          </p:cNvPr>
          <p:cNvSpPr txBox="1"/>
          <p:nvPr/>
        </p:nvSpPr>
        <p:spPr>
          <a:xfrm>
            <a:off x="905002" y="2363505"/>
            <a:ext cx="10344245" cy="3564821"/>
          </a:xfrm>
          <a:prstGeom prst="rect">
            <a:avLst/>
          </a:prstGeom>
        </p:spPr>
        <p:txBody>
          <a:bodyPr vert="horz" wrap="square" lIns="0" tIns="55244" rIns="0" bIns="0" rtlCol="0">
            <a:spAutoFit/>
          </a:bodyPr>
          <a:lstStyle/>
          <a:p>
            <a:pPr marL="292100" indent="-229235">
              <a:lnSpc>
                <a:spcPct val="100000"/>
              </a:lnSpc>
              <a:spcBef>
                <a:spcPts val="434"/>
              </a:spcBef>
              <a:buClr>
                <a:srgbClr val="717BA3"/>
              </a:buClr>
              <a:buFont typeface="Arial"/>
              <a:buChar char="•"/>
              <a:tabLst>
                <a:tab pos="292100" algn="l"/>
              </a:tabLst>
            </a:pPr>
            <a:r>
              <a:rPr sz="2200" spc="-20" dirty="0">
                <a:solidFill>
                  <a:srgbClr val="464653"/>
                </a:solidFill>
                <a:latin typeface="Calibri"/>
                <a:cs typeface="Calibri"/>
              </a:rPr>
              <a:t>Verbal: </a:t>
            </a:r>
            <a:r>
              <a:rPr sz="2200" spc="-15" dirty="0">
                <a:solidFill>
                  <a:srgbClr val="464653"/>
                </a:solidFill>
                <a:latin typeface="Calibri"/>
                <a:cs typeface="Calibri"/>
              </a:rPr>
              <a:t>at </a:t>
            </a:r>
            <a:r>
              <a:rPr sz="2200" spc="-25" dirty="0">
                <a:solidFill>
                  <a:srgbClr val="464653"/>
                </a:solidFill>
                <a:latin typeface="Calibri"/>
                <a:cs typeface="Calibri"/>
              </a:rPr>
              <a:t>any </a:t>
            </a:r>
            <a:r>
              <a:rPr sz="2200" spc="-5" dirty="0">
                <a:solidFill>
                  <a:srgbClr val="464653"/>
                </a:solidFill>
                <a:latin typeface="Calibri"/>
                <a:cs typeface="Calibri"/>
              </a:rPr>
              <a:t>of the </a:t>
            </a:r>
            <a:r>
              <a:rPr sz="2200" dirty="0">
                <a:solidFill>
                  <a:srgbClr val="464653"/>
                </a:solidFill>
                <a:latin typeface="Calibri"/>
                <a:cs typeface="Calibri"/>
              </a:rPr>
              <a:t>Action </a:t>
            </a:r>
            <a:r>
              <a:rPr sz="2200" spc="-5" dirty="0">
                <a:solidFill>
                  <a:srgbClr val="464653"/>
                </a:solidFill>
                <a:latin typeface="Calibri"/>
                <a:cs typeface="Calibri"/>
              </a:rPr>
              <a:t>Plan </a:t>
            </a:r>
            <a:r>
              <a:rPr sz="2200" dirty="0">
                <a:solidFill>
                  <a:srgbClr val="464653"/>
                </a:solidFill>
                <a:latin typeface="Calibri"/>
                <a:cs typeface="Calibri"/>
              </a:rPr>
              <a:t>Public</a:t>
            </a:r>
            <a:r>
              <a:rPr sz="2200" spc="50" dirty="0">
                <a:solidFill>
                  <a:srgbClr val="464653"/>
                </a:solidFill>
                <a:latin typeface="Calibri"/>
                <a:cs typeface="Calibri"/>
              </a:rPr>
              <a:t> </a:t>
            </a:r>
            <a:r>
              <a:rPr sz="2200" dirty="0">
                <a:solidFill>
                  <a:srgbClr val="464653"/>
                </a:solidFill>
                <a:latin typeface="Calibri"/>
                <a:cs typeface="Calibri"/>
              </a:rPr>
              <a:t>Hearings</a:t>
            </a:r>
            <a:endParaRPr sz="2200" dirty="0">
              <a:latin typeface="Calibri"/>
              <a:cs typeface="Calibri"/>
            </a:endParaRPr>
          </a:p>
          <a:p>
            <a:pPr marL="292100" indent="-228600">
              <a:lnSpc>
                <a:spcPct val="100000"/>
              </a:lnSpc>
              <a:spcBef>
                <a:spcPts val="335"/>
              </a:spcBef>
              <a:buClr>
                <a:srgbClr val="717BA3"/>
              </a:buClr>
              <a:buFont typeface="Arial"/>
              <a:buChar char="•"/>
              <a:tabLst>
                <a:tab pos="292100" algn="l"/>
              </a:tabLst>
            </a:pPr>
            <a:r>
              <a:rPr sz="2200" spc="-5" dirty="0">
                <a:solidFill>
                  <a:srgbClr val="464653"/>
                </a:solidFill>
                <a:latin typeface="Calibri"/>
                <a:cs typeface="Calibri"/>
              </a:rPr>
              <a:t>Via Email:</a:t>
            </a:r>
            <a:r>
              <a:rPr sz="2200" spc="-20" dirty="0">
                <a:solidFill>
                  <a:srgbClr val="464653"/>
                </a:solidFill>
                <a:latin typeface="Calibri"/>
                <a:cs typeface="Calibri"/>
              </a:rPr>
              <a:t> </a:t>
            </a:r>
            <a:r>
              <a:rPr lang="en-US" sz="2200" spc="-5" dirty="0">
                <a:solidFill>
                  <a:srgbClr val="464653"/>
                </a:solidFill>
                <a:latin typeface="Calibri"/>
                <a:cs typeface="Calibri"/>
                <a:hlinkClick r:id="rId4"/>
              </a:rPr>
              <a:t>housingandcommunityinfo@birminghamal.gov</a:t>
            </a:r>
            <a:endParaRPr lang="en-US" sz="2200" spc="-5" dirty="0">
              <a:solidFill>
                <a:srgbClr val="464653"/>
              </a:solidFill>
              <a:latin typeface="Calibri"/>
              <a:cs typeface="Calibri"/>
            </a:endParaRPr>
          </a:p>
          <a:p>
            <a:pPr marL="292100" indent="-228600">
              <a:lnSpc>
                <a:spcPct val="100000"/>
              </a:lnSpc>
              <a:spcBef>
                <a:spcPts val="335"/>
              </a:spcBef>
              <a:buClr>
                <a:srgbClr val="717BA3"/>
              </a:buClr>
              <a:buFont typeface="Arial"/>
              <a:buChar char="•"/>
              <a:tabLst>
                <a:tab pos="292100" algn="l"/>
              </a:tabLst>
            </a:pPr>
            <a:r>
              <a:rPr sz="2200" dirty="0">
                <a:solidFill>
                  <a:srgbClr val="464653"/>
                </a:solidFill>
                <a:latin typeface="Calibri"/>
                <a:cs typeface="Calibri"/>
              </a:rPr>
              <a:t>In writing</a:t>
            </a:r>
            <a:r>
              <a:rPr sz="2200" spc="-20" dirty="0">
                <a:solidFill>
                  <a:srgbClr val="464653"/>
                </a:solidFill>
                <a:latin typeface="Calibri"/>
                <a:cs typeface="Calibri"/>
              </a:rPr>
              <a:t> </a:t>
            </a:r>
            <a:r>
              <a:rPr sz="2200" spc="-15" dirty="0">
                <a:solidFill>
                  <a:srgbClr val="464653"/>
                </a:solidFill>
                <a:latin typeface="Calibri"/>
                <a:cs typeface="Calibri"/>
              </a:rPr>
              <a:t>to:</a:t>
            </a:r>
            <a:endParaRPr sz="2200" dirty="0">
              <a:latin typeface="Calibri"/>
              <a:cs typeface="Calibri"/>
            </a:endParaRPr>
          </a:p>
          <a:p>
            <a:pPr marL="588645" marR="2776855" lvl="1" indent="-228600">
              <a:lnSpc>
                <a:spcPct val="110000"/>
              </a:lnSpc>
              <a:spcBef>
                <a:spcPts val="25"/>
              </a:spcBef>
              <a:buClr>
                <a:srgbClr val="9FB8CD"/>
              </a:buClr>
              <a:buFont typeface="Arial"/>
              <a:buChar char="•"/>
              <a:tabLst>
                <a:tab pos="589280" algn="l"/>
                <a:tab pos="1778635" algn="l"/>
              </a:tabLst>
            </a:pPr>
            <a:r>
              <a:rPr lang="en-US" sz="2200" spc="-5" dirty="0">
                <a:solidFill>
                  <a:srgbClr val="464653"/>
                </a:solidFill>
                <a:latin typeface="Calibri"/>
                <a:cs typeface="Calibri"/>
              </a:rPr>
              <a:t>Community Development</a:t>
            </a:r>
          </a:p>
          <a:p>
            <a:pPr marL="588645" marR="2776855" lvl="1" indent="-228600">
              <a:lnSpc>
                <a:spcPct val="110000"/>
              </a:lnSpc>
              <a:spcBef>
                <a:spcPts val="25"/>
              </a:spcBef>
              <a:buClr>
                <a:srgbClr val="9FB8CD"/>
              </a:buClr>
              <a:buFont typeface="Arial"/>
              <a:buChar char="•"/>
              <a:tabLst>
                <a:tab pos="589280" algn="l"/>
                <a:tab pos="1778635" algn="l"/>
              </a:tabLst>
            </a:pPr>
            <a:r>
              <a:rPr sz="2200" spc="-5" dirty="0">
                <a:solidFill>
                  <a:srgbClr val="464653"/>
                </a:solidFill>
                <a:latin typeface="Calibri"/>
                <a:cs typeface="Calibri"/>
              </a:rPr>
              <a:t>	</a:t>
            </a:r>
            <a:r>
              <a:rPr sz="2200" spc="-25" dirty="0">
                <a:solidFill>
                  <a:srgbClr val="464653"/>
                </a:solidFill>
                <a:latin typeface="Calibri"/>
                <a:cs typeface="Calibri"/>
              </a:rPr>
              <a:t>Attn: </a:t>
            </a:r>
            <a:r>
              <a:rPr lang="en-US" sz="2200" spc="-10" dirty="0">
                <a:solidFill>
                  <a:srgbClr val="464653"/>
                </a:solidFill>
                <a:latin typeface="Calibri"/>
                <a:cs typeface="Calibri"/>
              </a:rPr>
              <a:t>Dr. Meghan Venable-Thomas</a:t>
            </a:r>
            <a:endParaRPr lang="en-US" sz="2200" spc="-30" dirty="0">
              <a:solidFill>
                <a:srgbClr val="464653"/>
              </a:solidFill>
              <a:latin typeface="Calibri"/>
              <a:cs typeface="Calibri"/>
            </a:endParaRPr>
          </a:p>
          <a:p>
            <a:pPr marL="588645" marR="2776855" lvl="1" indent="-228600">
              <a:lnSpc>
                <a:spcPct val="110000"/>
              </a:lnSpc>
              <a:spcBef>
                <a:spcPts val="25"/>
              </a:spcBef>
              <a:buClr>
                <a:srgbClr val="9FB8CD"/>
              </a:buClr>
              <a:buFont typeface="Arial"/>
              <a:buChar char="•"/>
              <a:tabLst>
                <a:tab pos="589280" algn="l"/>
                <a:tab pos="1778635" algn="l"/>
              </a:tabLst>
            </a:pPr>
            <a:r>
              <a:rPr lang="en-US" sz="2200" spc="-30" dirty="0">
                <a:solidFill>
                  <a:srgbClr val="464653"/>
                </a:solidFill>
                <a:latin typeface="Calibri"/>
                <a:cs typeface="Calibri"/>
              </a:rPr>
              <a:t>710 North 20</a:t>
            </a:r>
            <a:r>
              <a:rPr lang="en-US" sz="2200" spc="-30" baseline="30000" dirty="0">
                <a:solidFill>
                  <a:srgbClr val="464653"/>
                </a:solidFill>
                <a:latin typeface="Calibri"/>
                <a:cs typeface="Calibri"/>
              </a:rPr>
              <a:t>th</a:t>
            </a:r>
            <a:r>
              <a:rPr lang="en-US" sz="2200" spc="-30" dirty="0">
                <a:solidFill>
                  <a:srgbClr val="464653"/>
                </a:solidFill>
                <a:latin typeface="Calibri"/>
                <a:cs typeface="Calibri"/>
              </a:rPr>
              <a:t> Street, Room 1000</a:t>
            </a:r>
            <a:endParaRPr sz="2200" dirty="0">
              <a:latin typeface="Calibri"/>
              <a:cs typeface="Calibri"/>
            </a:endParaRPr>
          </a:p>
          <a:p>
            <a:pPr marL="588645">
              <a:lnSpc>
                <a:spcPct val="100000"/>
              </a:lnSpc>
              <a:spcBef>
                <a:spcPts val="285"/>
              </a:spcBef>
            </a:pPr>
            <a:r>
              <a:rPr lang="en-US" sz="2200" spc="-5" dirty="0">
                <a:solidFill>
                  <a:srgbClr val="464653"/>
                </a:solidFill>
                <a:latin typeface="Calibri"/>
                <a:cs typeface="Calibri"/>
              </a:rPr>
              <a:t>Birmingham, AL 35203</a:t>
            </a:r>
            <a:endParaRPr sz="2200" dirty="0">
              <a:latin typeface="Calibri"/>
              <a:cs typeface="Calibri"/>
            </a:endParaRPr>
          </a:p>
          <a:p>
            <a:pPr marL="292100" indent="-228600">
              <a:lnSpc>
                <a:spcPct val="100000"/>
              </a:lnSpc>
              <a:spcBef>
                <a:spcPts val="315"/>
              </a:spcBef>
              <a:buClr>
                <a:srgbClr val="717BA3"/>
              </a:buClr>
              <a:buFont typeface="Arial"/>
              <a:buChar char="•"/>
              <a:tabLst>
                <a:tab pos="292100" algn="l"/>
              </a:tabLst>
            </a:pPr>
            <a:r>
              <a:rPr sz="2200" spc="-5" dirty="0">
                <a:solidFill>
                  <a:srgbClr val="464653"/>
                </a:solidFill>
                <a:latin typeface="Calibri"/>
                <a:cs typeface="Calibri"/>
              </a:rPr>
              <a:t>Submit: </a:t>
            </a:r>
            <a:r>
              <a:rPr lang="en-US" sz="2800" b="1" u="sng" spc="-10" dirty="0">
                <a:solidFill>
                  <a:srgbClr val="464653"/>
                </a:solidFill>
                <a:highlight>
                  <a:srgbClr val="FFFF00"/>
                </a:highlight>
                <a:latin typeface="Calibri"/>
                <a:cs typeface="Calibri"/>
              </a:rPr>
              <a:t>T</a:t>
            </a:r>
            <a:r>
              <a:rPr sz="2800" b="1" u="sng" spc="-10" dirty="0">
                <a:solidFill>
                  <a:srgbClr val="464653"/>
                </a:solidFill>
                <a:highlight>
                  <a:srgbClr val="FFFF00"/>
                </a:highlight>
                <a:latin typeface="Calibri"/>
                <a:cs typeface="Calibri"/>
              </a:rPr>
              <a:t>hrough</a:t>
            </a:r>
            <a:r>
              <a:rPr lang="en-US" sz="2800" b="1" u="sng" spc="-10" dirty="0">
                <a:solidFill>
                  <a:srgbClr val="464653"/>
                </a:solidFill>
                <a:highlight>
                  <a:srgbClr val="FFFF00"/>
                </a:highlight>
                <a:latin typeface="Calibri"/>
                <a:cs typeface="Calibri"/>
              </a:rPr>
              <a:t> Friday, February 14, 2025, by 4:00 PM</a:t>
            </a:r>
            <a:r>
              <a:rPr lang="en-US" sz="2800" spc="-10" dirty="0">
                <a:solidFill>
                  <a:srgbClr val="464653"/>
                </a:solidFill>
                <a:latin typeface="Calibri"/>
                <a:cs typeface="Calibri"/>
              </a:rPr>
              <a:t>.</a:t>
            </a:r>
            <a:endParaRPr sz="2800" baseline="25525" dirty="0">
              <a:latin typeface="Calibri"/>
              <a:cs typeface="Calibri"/>
            </a:endParaRPr>
          </a:p>
          <a:p>
            <a:pPr marL="292100" marR="55880" indent="-228600">
              <a:lnSpc>
                <a:spcPts val="3020"/>
              </a:lnSpc>
              <a:spcBef>
                <a:spcPts val="720"/>
              </a:spcBef>
              <a:buClr>
                <a:srgbClr val="717BA3"/>
              </a:buClr>
              <a:buFont typeface="Arial"/>
              <a:buChar char="•"/>
              <a:tabLst>
                <a:tab pos="292100" algn="l"/>
              </a:tabLst>
            </a:pPr>
            <a:r>
              <a:rPr sz="2200" spc="-15" dirty="0">
                <a:solidFill>
                  <a:srgbClr val="464653"/>
                </a:solidFill>
                <a:latin typeface="Calibri"/>
                <a:cs typeface="Calibri"/>
              </a:rPr>
              <a:t>For more information </a:t>
            </a:r>
            <a:r>
              <a:rPr sz="2200" dirty="0">
                <a:solidFill>
                  <a:srgbClr val="464653"/>
                </a:solidFill>
                <a:latin typeface="Calibri"/>
                <a:cs typeface="Calibri"/>
              </a:rPr>
              <a:t>visit  </a:t>
            </a:r>
            <a:r>
              <a:rPr sz="2200" spc="-10" dirty="0">
                <a:solidFill>
                  <a:srgbClr val="464653"/>
                </a:solidFill>
                <a:latin typeface="Calibri"/>
                <a:cs typeface="Calibri"/>
              </a:rPr>
              <a:t>https://</a:t>
            </a:r>
            <a:r>
              <a:rPr lang="en-US" sz="2200" dirty="0">
                <a:hlinkClick r:id="rId5"/>
              </a:rPr>
              <a:t>www.cobcd.com</a:t>
            </a:r>
            <a:r>
              <a:rPr lang="en-US" sz="2200" dirty="0"/>
              <a:t>.</a:t>
            </a:r>
            <a:endParaRPr sz="2200" dirty="0">
              <a:latin typeface="Calibri"/>
              <a:cs typeface="Calibri"/>
            </a:endParaRPr>
          </a:p>
        </p:txBody>
      </p:sp>
    </p:spTree>
    <p:extLst>
      <p:ext uri="{BB962C8B-B14F-4D97-AF65-F5344CB8AC3E}">
        <p14:creationId xmlns:p14="http://schemas.microsoft.com/office/powerpoint/2010/main" val="1145111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BB07-7D19-45EB-9E9F-F32EF4ABCA10}"/>
              </a:ext>
            </a:extLst>
          </p:cNvPr>
          <p:cNvSpPr txBox="1">
            <a:spLocks/>
          </p:cNvSpPr>
          <p:nvPr/>
        </p:nvSpPr>
        <p:spPr>
          <a:xfrm>
            <a:off x="2428875" y="1108075"/>
            <a:ext cx="7334250" cy="36353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t>Comments</a:t>
            </a:r>
            <a:br>
              <a:rPr lang="en-US" sz="5400" b="1" dirty="0"/>
            </a:br>
            <a:br>
              <a:rPr lang="en-US" sz="2000" b="1" dirty="0"/>
            </a:br>
            <a:r>
              <a:rPr lang="en-US" sz="5400" b="1" dirty="0"/>
              <a:t>or</a:t>
            </a:r>
            <a:br>
              <a:rPr lang="en-US" sz="5400" b="1" dirty="0"/>
            </a:br>
            <a:br>
              <a:rPr lang="en-US" sz="2000" b="1" dirty="0"/>
            </a:br>
            <a:r>
              <a:rPr lang="en-US" sz="5400" b="1" dirty="0"/>
              <a:t>Questions</a:t>
            </a:r>
          </a:p>
        </p:txBody>
      </p:sp>
      <p:sp>
        <p:nvSpPr>
          <p:cNvPr id="3" name="TextBox 2">
            <a:extLst>
              <a:ext uri="{FF2B5EF4-FFF2-40B4-BE49-F238E27FC236}">
                <a16:creationId xmlns:a16="http://schemas.microsoft.com/office/drawing/2014/main" id="{A36B79DB-526E-486F-828E-FA95160D751E}"/>
              </a:ext>
            </a:extLst>
          </p:cNvPr>
          <p:cNvSpPr txBox="1"/>
          <p:nvPr/>
        </p:nvSpPr>
        <p:spPr>
          <a:xfrm>
            <a:off x="2438401" y="5114925"/>
            <a:ext cx="7334250" cy="830997"/>
          </a:xfrm>
          <a:prstGeom prst="rect">
            <a:avLst/>
          </a:prstGeom>
          <a:noFill/>
        </p:spPr>
        <p:txBody>
          <a:bodyPr wrap="square" rtlCol="0">
            <a:spAutoFit/>
          </a:bodyPr>
          <a:lstStyle/>
          <a:p>
            <a:pPr algn="ctr"/>
            <a:r>
              <a:rPr lang="en-US" b="0" i="0" dirty="0">
                <a:solidFill>
                  <a:srgbClr val="000000"/>
                </a:solidFill>
                <a:effectLst/>
                <a:latin typeface="Times New Roman" panose="02020603050405020304" pitchFamily="18" charset="0"/>
              </a:rPr>
              <a:t> </a:t>
            </a:r>
            <a:r>
              <a:rPr lang="en-US" sz="2400" b="1" i="0" u="sng" dirty="0">
                <a:solidFill>
                  <a:srgbClr val="0000FF"/>
                </a:solidFill>
                <a:effectLst/>
                <a:latin typeface="Times New Roman" panose="02020603050405020304" pitchFamily="18" charset="0"/>
              </a:rPr>
              <a:t>E-mail: H</a:t>
            </a:r>
            <a:r>
              <a:rPr lang="en-US" sz="2400" b="1" i="0" u="sng" dirty="0">
                <a:solidFill>
                  <a:srgbClr val="0000FF"/>
                </a:solidFill>
                <a:effectLst/>
              </a:rPr>
              <a:t>ousingAndCommunityInfo@birminghamal.gov</a:t>
            </a:r>
          </a:p>
        </p:txBody>
      </p:sp>
      <p:cxnSp>
        <p:nvCxnSpPr>
          <p:cNvPr id="5" name="Straight Connector 4">
            <a:extLst>
              <a:ext uri="{FF2B5EF4-FFF2-40B4-BE49-F238E27FC236}">
                <a16:creationId xmlns:a16="http://schemas.microsoft.com/office/drawing/2014/main" id="{0013A6E6-F2F0-4297-A39F-AA6ECE0453C1}"/>
              </a:ext>
            </a:extLst>
          </p:cNvPr>
          <p:cNvCxnSpPr/>
          <p:nvPr/>
        </p:nvCxnSpPr>
        <p:spPr>
          <a:xfrm>
            <a:off x="606126" y="654782"/>
            <a:ext cx="10962043" cy="0"/>
          </a:xfrm>
          <a:prstGeom prst="line">
            <a:avLst/>
          </a:prstGeom>
          <a:ln w="28575" cmpd="dbl"/>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0281A887-5112-4DDB-8C54-6FADD0BCC530}"/>
              </a:ext>
            </a:extLst>
          </p:cNvPr>
          <p:cNvCxnSpPr/>
          <p:nvPr/>
        </p:nvCxnSpPr>
        <p:spPr>
          <a:xfrm>
            <a:off x="606126" y="4750532"/>
            <a:ext cx="10962043" cy="0"/>
          </a:xfrm>
          <a:prstGeom prst="line">
            <a:avLst/>
          </a:prstGeom>
          <a:ln w="28575" cmpd="dbl"/>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5A983E36-390B-480C-8585-462DD5909E41}"/>
              </a:ext>
            </a:extLst>
          </p:cNvPr>
          <p:cNvSpPr/>
          <p:nvPr/>
        </p:nvSpPr>
        <p:spPr>
          <a:xfrm>
            <a:off x="2079102" y="1216041"/>
            <a:ext cx="1271502" cy="3170099"/>
          </a:xfrm>
          <a:prstGeom prst="rect">
            <a:avLst/>
          </a:prstGeom>
          <a:noFill/>
        </p:spPr>
        <p:txBody>
          <a:bodyPr wrap="none" lIns="91440" tIns="45720" rIns="91440" bIns="45720">
            <a:spAutoFit/>
          </a:bodyPr>
          <a:lstStyle/>
          <a:p>
            <a:pPr algn="ctr"/>
            <a:r>
              <a:rPr lang="en-US" sz="200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Agency FB" panose="020B0503020202020204" pitchFamily="34" charset="0"/>
              </a:rPr>
              <a:t>?</a:t>
            </a:r>
          </a:p>
        </p:txBody>
      </p:sp>
      <p:sp>
        <p:nvSpPr>
          <p:cNvPr id="8" name="Rectangle 7">
            <a:extLst>
              <a:ext uri="{FF2B5EF4-FFF2-40B4-BE49-F238E27FC236}">
                <a16:creationId xmlns:a16="http://schemas.microsoft.com/office/drawing/2014/main" id="{4AB4EF97-92A2-4A05-8456-B411228EB121}"/>
              </a:ext>
            </a:extLst>
          </p:cNvPr>
          <p:cNvSpPr/>
          <p:nvPr/>
        </p:nvSpPr>
        <p:spPr>
          <a:xfrm>
            <a:off x="8855598" y="1208946"/>
            <a:ext cx="1271502" cy="3170099"/>
          </a:xfrm>
          <a:prstGeom prst="rect">
            <a:avLst/>
          </a:prstGeom>
          <a:noFill/>
        </p:spPr>
        <p:txBody>
          <a:bodyPr wrap="none" lIns="91440" tIns="45720" rIns="91440" bIns="45720">
            <a:spAutoFit/>
          </a:bodyPr>
          <a:lstStyle/>
          <a:p>
            <a:pPr algn="ctr"/>
            <a:r>
              <a:rPr lang="en-US" sz="200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latin typeface="Agency FB" panose="020B0503020202020204" pitchFamily="34" charset="0"/>
              </a:rPr>
              <a:t>?</a:t>
            </a:r>
          </a:p>
        </p:txBody>
      </p:sp>
    </p:spTree>
    <p:extLst>
      <p:ext uri="{BB962C8B-B14F-4D97-AF65-F5344CB8AC3E}">
        <p14:creationId xmlns:p14="http://schemas.microsoft.com/office/powerpoint/2010/main" val="22811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BBD5E774-B7A7-4300-8558-FC8679C32D4A}"/>
              </a:ext>
            </a:extLst>
          </p:cNvPr>
          <p:cNvSpPr txBox="1">
            <a:spLocks/>
          </p:cNvSpPr>
          <p:nvPr/>
        </p:nvSpPr>
        <p:spPr>
          <a:xfrm>
            <a:off x="4352940" y="1262278"/>
            <a:ext cx="3486120" cy="458459"/>
          </a:xfrm>
          <a:prstGeom prst="rect">
            <a:avLst/>
          </a:prstGeom>
        </p:spPr>
        <p:txBody>
          <a:bodyPr vert="horz" wrap="square" lIns="0" tIns="12065" rIns="0" bIns="0" rtlCol="0">
            <a:spAutoFit/>
          </a:bodyPr>
          <a:lstStyle>
            <a:lvl1pPr>
              <a:defRPr sz="2400" b="0" i="0" u="heavy">
                <a:solidFill>
                  <a:srgbClr val="464653"/>
                </a:solidFill>
                <a:latin typeface="Cambria"/>
                <a:ea typeface="+mj-ea"/>
                <a:cs typeface="Cambria"/>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lang="en-US" sz="2900" u="none" kern="0" spc="-125" dirty="0"/>
              <a:t>Public Hearing</a:t>
            </a:r>
            <a:r>
              <a:rPr kumimoji="0" lang="en-US" sz="2900" b="0" i="0" u="none" strike="noStrike" kern="0" cap="none" spc="-220" normalizeH="0" baseline="0" noProof="0" dirty="0">
                <a:ln>
                  <a:noFill/>
                </a:ln>
                <a:solidFill>
                  <a:srgbClr val="464653"/>
                </a:solidFill>
                <a:effectLst/>
                <a:uLnTx/>
                <a:uFillTx/>
                <a:latin typeface="Cambria"/>
                <a:ea typeface="+mj-ea"/>
              </a:rPr>
              <a:t> </a:t>
            </a:r>
            <a:r>
              <a:rPr kumimoji="0" lang="en-US" sz="2900" b="0" i="0" u="none" strike="noStrike" kern="0" cap="none" spc="-90" normalizeH="0" baseline="0" noProof="0" dirty="0">
                <a:ln>
                  <a:noFill/>
                </a:ln>
                <a:solidFill>
                  <a:srgbClr val="464653"/>
                </a:solidFill>
                <a:effectLst/>
                <a:uLnTx/>
                <a:uFillTx/>
                <a:latin typeface="Cambria"/>
                <a:ea typeface="+mj-ea"/>
              </a:rPr>
              <a:t>Agenda</a:t>
            </a:r>
            <a:endParaRPr kumimoji="0" lang="en-US" sz="2900" b="0" i="0" u="none" strike="noStrike" kern="0" cap="none" spc="0" normalizeH="0" baseline="0" noProof="0" dirty="0">
              <a:ln>
                <a:noFill/>
              </a:ln>
              <a:solidFill>
                <a:srgbClr val="464653"/>
              </a:solidFill>
              <a:effectLst/>
              <a:uLnTx/>
              <a:uFillTx/>
              <a:latin typeface="Cambria"/>
              <a:ea typeface="+mj-ea"/>
            </a:endParaRPr>
          </a:p>
        </p:txBody>
      </p:sp>
      <p:sp>
        <p:nvSpPr>
          <p:cNvPr id="14" name="object 3">
            <a:extLst>
              <a:ext uri="{FF2B5EF4-FFF2-40B4-BE49-F238E27FC236}">
                <a16:creationId xmlns:a16="http://schemas.microsoft.com/office/drawing/2014/main" id="{1E199939-7592-4584-A6A2-9C1BD0FE055C}"/>
              </a:ext>
            </a:extLst>
          </p:cNvPr>
          <p:cNvSpPr txBox="1"/>
          <p:nvPr/>
        </p:nvSpPr>
        <p:spPr>
          <a:xfrm>
            <a:off x="660989" y="1922780"/>
            <a:ext cx="10960397" cy="4111382"/>
          </a:xfrm>
          <a:prstGeom prst="rect">
            <a:avLst/>
          </a:prstGeom>
          <a:ln w="34289">
            <a:solidFill>
              <a:srgbClr val="464653"/>
            </a:solidFill>
          </a:ln>
        </p:spPr>
        <p:txBody>
          <a:bodyPr vert="horz" wrap="square" lIns="0" tIns="22860" rIns="0" bIns="0" numCol="2" rtlCol="0">
            <a:spAutoFit/>
          </a:bodyPr>
          <a:lstStyle/>
          <a:p>
            <a:pPr marL="776605" indent="-571500" defTabSz="914400">
              <a:spcBef>
                <a:spcPts val="180"/>
              </a:spcBef>
              <a:buClr>
                <a:srgbClr val="717BA3"/>
              </a:buClr>
              <a:buFont typeface="+mj-lt"/>
              <a:buAutoNum type="romanUcPeriod"/>
              <a:tabLst>
                <a:tab pos="434975" algn="l"/>
              </a:tabLst>
            </a:pPr>
            <a:endParaRPr lang="en-US" sz="2800" spc="-25" dirty="0">
              <a:solidFill>
                <a:srgbClr val="464653"/>
              </a:solidFill>
              <a:cs typeface="Calibri"/>
            </a:endParaRPr>
          </a:p>
          <a:p>
            <a:pPr marL="776605" indent="-571500" defTabSz="914400">
              <a:spcBef>
                <a:spcPts val="180"/>
              </a:spcBef>
              <a:buClr>
                <a:srgbClr val="717BA3"/>
              </a:buClr>
              <a:buFont typeface="+mj-lt"/>
              <a:buAutoNum type="romanUcPeriod"/>
              <a:tabLst>
                <a:tab pos="434975" algn="l"/>
              </a:tabLst>
            </a:pPr>
            <a:r>
              <a:rPr sz="2800" spc="-25" dirty="0">
                <a:cs typeface="Calibri"/>
              </a:rPr>
              <a:t>Welcome </a:t>
            </a:r>
            <a:r>
              <a:rPr sz="2800" dirty="0">
                <a:cs typeface="Calibri"/>
              </a:rPr>
              <a:t>&amp;</a:t>
            </a:r>
            <a:r>
              <a:rPr sz="2800" spc="10" dirty="0">
                <a:cs typeface="Calibri"/>
              </a:rPr>
              <a:t> </a:t>
            </a:r>
            <a:r>
              <a:rPr sz="2800" spc="-10" dirty="0">
                <a:cs typeface="Calibri"/>
              </a:rPr>
              <a:t>Introductions</a:t>
            </a:r>
            <a:endParaRPr lang="en-US" sz="2800" spc="-10" dirty="0">
              <a:cs typeface="Calibri"/>
            </a:endParaRPr>
          </a:p>
          <a:p>
            <a:pPr marL="776605" indent="-571500" defTabSz="914400">
              <a:spcBef>
                <a:spcPts val="180"/>
              </a:spcBef>
              <a:buClr>
                <a:srgbClr val="717BA3"/>
              </a:buClr>
              <a:buFont typeface="+mj-lt"/>
              <a:buAutoNum type="romanUcPeriod"/>
              <a:tabLst>
                <a:tab pos="434975" algn="l"/>
              </a:tabLst>
            </a:pPr>
            <a:r>
              <a:rPr lang="en-US" sz="2800" spc="-10" dirty="0">
                <a:cs typeface="Calibri"/>
              </a:rPr>
              <a:t>Organization Chart</a:t>
            </a:r>
            <a:endParaRPr sz="2800" dirty="0">
              <a:cs typeface="Calibri"/>
            </a:endParaRPr>
          </a:p>
          <a:p>
            <a:pPr marL="776605" indent="-571500" defTabSz="914400">
              <a:spcBef>
                <a:spcPts val="1175"/>
              </a:spcBef>
              <a:buClr>
                <a:srgbClr val="717BA3"/>
              </a:buClr>
              <a:buFont typeface="+mj-lt"/>
              <a:buAutoNum type="romanUcPeriod"/>
              <a:tabLst>
                <a:tab pos="434975" algn="l"/>
              </a:tabLst>
            </a:pPr>
            <a:r>
              <a:rPr lang="en-US" sz="2800" spc="-20" dirty="0">
                <a:cs typeface="Calibri"/>
              </a:rPr>
              <a:t>One Action Plan Summary</a:t>
            </a:r>
            <a:endParaRPr sz="2800" dirty="0">
              <a:cs typeface="Calibri"/>
            </a:endParaRPr>
          </a:p>
          <a:p>
            <a:pPr marL="776605" indent="-571500" defTabSz="914400">
              <a:spcBef>
                <a:spcPts val="1175"/>
              </a:spcBef>
              <a:buClr>
                <a:srgbClr val="717BA3"/>
              </a:buClr>
              <a:buFont typeface="+mj-lt"/>
              <a:buAutoNum type="romanUcPeriod"/>
              <a:tabLst>
                <a:tab pos="434975" algn="l"/>
              </a:tabLst>
            </a:pPr>
            <a:r>
              <a:rPr lang="en-US" sz="2800" dirty="0">
                <a:solidFill>
                  <a:prstClr val="black"/>
                </a:solidFill>
                <a:cs typeface="Calibri"/>
              </a:rPr>
              <a:t>Application Schedule &amp; Guidelines</a:t>
            </a:r>
            <a:endParaRPr sz="2800" dirty="0">
              <a:solidFill>
                <a:prstClr val="black"/>
              </a:solidFill>
              <a:cs typeface="Calibri"/>
            </a:endParaRPr>
          </a:p>
          <a:p>
            <a:pPr marL="776605" indent="-571500" defTabSz="914400">
              <a:spcBef>
                <a:spcPts val="1175"/>
              </a:spcBef>
              <a:buClr>
                <a:srgbClr val="717BA3"/>
              </a:buClr>
              <a:buFont typeface="+mj-lt"/>
              <a:buAutoNum type="romanUcPeriod"/>
              <a:tabLst>
                <a:tab pos="434975" algn="l"/>
              </a:tabLst>
            </a:pPr>
            <a:r>
              <a:rPr lang="en-US" sz="2800" dirty="0">
                <a:solidFill>
                  <a:prstClr val="black"/>
                </a:solidFill>
                <a:cs typeface="Calibri"/>
              </a:rPr>
              <a:t>PY 2025 HUD Formula Allocation Amounts</a:t>
            </a:r>
          </a:p>
          <a:p>
            <a:pPr marL="776605" indent="-571500" defTabSz="914400">
              <a:spcBef>
                <a:spcPts val="1175"/>
              </a:spcBef>
              <a:buClr>
                <a:srgbClr val="717BA3"/>
              </a:buClr>
              <a:buFont typeface="+mj-lt"/>
              <a:buAutoNum type="romanUcPeriod"/>
              <a:tabLst>
                <a:tab pos="434975" algn="l"/>
              </a:tabLst>
            </a:pPr>
            <a:endParaRPr lang="en-US" sz="2800" dirty="0">
              <a:solidFill>
                <a:prstClr val="black"/>
              </a:solidFill>
              <a:cs typeface="Calibri"/>
            </a:endParaRPr>
          </a:p>
          <a:p>
            <a:pPr marL="205105" defTabSz="914400">
              <a:spcBef>
                <a:spcPts val="1175"/>
              </a:spcBef>
              <a:buClr>
                <a:srgbClr val="717BA3"/>
              </a:buClr>
              <a:tabLst>
                <a:tab pos="434975" algn="l"/>
              </a:tabLst>
            </a:pPr>
            <a:endParaRPr lang="en-US" sz="2800" dirty="0">
              <a:solidFill>
                <a:prstClr val="black"/>
              </a:solidFill>
              <a:cs typeface="Calibri"/>
            </a:endParaRPr>
          </a:p>
          <a:p>
            <a:pPr marL="776605" indent="-571500" defTabSz="914400">
              <a:spcBef>
                <a:spcPts val="1175"/>
              </a:spcBef>
              <a:buClr>
                <a:srgbClr val="717BA3"/>
              </a:buClr>
              <a:buFont typeface="+mj-lt"/>
              <a:buAutoNum type="romanUcPeriod" startAt="5"/>
              <a:tabLst>
                <a:tab pos="434975" algn="l"/>
              </a:tabLst>
            </a:pPr>
            <a:r>
              <a:rPr lang="en-US" sz="2800" dirty="0">
                <a:solidFill>
                  <a:prstClr val="black"/>
                </a:solidFill>
                <a:cs typeface="Calibri"/>
              </a:rPr>
              <a:t>CDBG Program Limitations</a:t>
            </a:r>
          </a:p>
          <a:p>
            <a:pPr marL="776605" indent="-571500" defTabSz="914400">
              <a:spcBef>
                <a:spcPts val="1175"/>
              </a:spcBef>
              <a:buClr>
                <a:srgbClr val="717BA3"/>
              </a:buClr>
              <a:buFont typeface="+mj-lt"/>
              <a:buAutoNum type="romanUcPeriod" startAt="5"/>
              <a:tabLst>
                <a:tab pos="434975" algn="l"/>
              </a:tabLst>
            </a:pPr>
            <a:r>
              <a:rPr lang="en-US" sz="2800" dirty="0">
                <a:solidFill>
                  <a:prstClr val="black"/>
                </a:solidFill>
                <a:cs typeface="Calibri"/>
              </a:rPr>
              <a:t>HOME, HOPWA &amp; ESG Programs</a:t>
            </a:r>
          </a:p>
          <a:p>
            <a:pPr marL="776605" indent="-571500" defTabSz="914400">
              <a:spcBef>
                <a:spcPts val="1175"/>
              </a:spcBef>
              <a:buClr>
                <a:srgbClr val="717BA3"/>
              </a:buClr>
              <a:buFont typeface="+mj-lt"/>
              <a:buAutoNum type="romanUcPeriod" startAt="5"/>
              <a:tabLst>
                <a:tab pos="434975" algn="l"/>
              </a:tabLst>
            </a:pPr>
            <a:r>
              <a:rPr lang="en-US" sz="2800" dirty="0">
                <a:solidFill>
                  <a:prstClr val="black"/>
                </a:solidFill>
                <a:cs typeface="Calibri"/>
              </a:rPr>
              <a:t>Application Overview</a:t>
            </a:r>
          </a:p>
          <a:p>
            <a:pPr marL="776605" indent="-571500" defTabSz="914400">
              <a:spcBef>
                <a:spcPts val="1175"/>
              </a:spcBef>
              <a:buClr>
                <a:srgbClr val="717BA3"/>
              </a:buClr>
              <a:buFont typeface="+mj-lt"/>
              <a:buAutoNum type="romanUcPeriod" startAt="5"/>
              <a:tabLst>
                <a:tab pos="434975" algn="l"/>
              </a:tabLst>
            </a:pPr>
            <a:r>
              <a:rPr lang="en-US" sz="2800" dirty="0">
                <a:solidFill>
                  <a:prstClr val="black"/>
                </a:solidFill>
                <a:cs typeface="Calibri"/>
              </a:rPr>
              <a:t>Deadline for Proposals</a:t>
            </a:r>
          </a:p>
          <a:p>
            <a:pPr marL="776605" indent="-571500" defTabSz="914400">
              <a:spcBef>
                <a:spcPts val="1175"/>
              </a:spcBef>
              <a:buClr>
                <a:srgbClr val="717BA3"/>
              </a:buClr>
              <a:buFont typeface="+mj-lt"/>
              <a:buAutoNum type="romanUcPeriod" startAt="5"/>
              <a:tabLst>
                <a:tab pos="434975" algn="l"/>
              </a:tabLst>
            </a:pPr>
            <a:r>
              <a:rPr lang="en-US" sz="2800" dirty="0">
                <a:solidFill>
                  <a:prstClr val="black"/>
                </a:solidFill>
                <a:cs typeface="Calibri"/>
              </a:rPr>
              <a:t>Questions &amp; Comments</a:t>
            </a:r>
            <a:endParaRPr sz="2800" dirty="0">
              <a:solidFill>
                <a:prstClr val="black"/>
              </a:solidFill>
              <a:cs typeface="Calibri"/>
            </a:endParaRPr>
          </a:p>
        </p:txBody>
      </p:sp>
      <p:sp>
        <p:nvSpPr>
          <p:cNvPr id="16" name="object 5">
            <a:extLst>
              <a:ext uri="{FF2B5EF4-FFF2-40B4-BE49-F238E27FC236}">
                <a16:creationId xmlns:a16="http://schemas.microsoft.com/office/drawing/2014/main" id="{B9DC2FB1-15C8-45B0-882B-80C1A0EDD561}"/>
              </a:ext>
            </a:extLst>
          </p:cNvPr>
          <p:cNvSpPr txBox="1"/>
          <p:nvPr/>
        </p:nvSpPr>
        <p:spPr>
          <a:xfrm>
            <a:off x="3444240" y="498950"/>
            <a:ext cx="5303520" cy="382156"/>
          </a:xfrm>
          <a:prstGeom prst="rect">
            <a:avLst/>
          </a:prstGeom>
        </p:spPr>
        <p:txBody>
          <a:bodyPr vert="horz" wrap="square" lIns="0" tIns="12700" rIns="0" bIns="0" rtlCol="0">
            <a:spAutoFit/>
          </a:bodyPr>
          <a:lstStyle/>
          <a:p>
            <a:pPr marL="12700" defTabSz="914400">
              <a:spcBef>
                <a:spcPts val="100"/>
              </a:spcBef>
            </a:pPr>
            <a:r>
              <a:rPr sz="2400" u="heavy" spc="-5" dirty="0">
                <a:solidFill>
                  <a:srgbClr val="464653"/>
                </a:solidFill>
                <a:uFill>
                  <a:solidFill>
                    <a:srgbClr val="464653"/>
                  </a:solidFill>
                </a:uFill>
                <a:latin typeface="Times New Roman"/>
                <a:cs typeface="Times New Roman"/>
              </a:rPr>
              <a:t>HUD Action Plan Development</a:t>
            </a:r>
            <a:r>
              <a:rPr sz="2400" u="heavy" spc="-225" dirty="0">
                <a:solidFill>
                  <a:srgbClr val="464653"/>
                </a:solidFill>
                <a:uFill>
                  <a:solidFill>
                    <a:srgbClr val="464653"/>
                  </a:solidFill>
                </a:uFill>
                <a:latin typeface="Times New Roman"/>
                <a:cs typeface="Times New Roman"/>
              </a:rPr>
              <a:t> </a:t>
            </a:r>
            <a:r>
              <a:rPr lang="en-US" sz="2400" u="heavy" spc="-225" dirty="0">
                <a:solidFill>
                  <a:srgbClr val="464653"/>
                </a:solidFill>
                <a:uFill>
                  <a:solidFill>
                    <a:srgbClr val="464653"/>
                  </a:solidFill>
                </a:uFill>
                <a:latin typeface="Times New Roman"/>
                <a:cs typeface="Times New Roman"/>
              </a:rPr>
              <a:t> </a:t>
            </a:r>
            <a:r>
              <a:rPr sz="2400" u="heavy" dirty="0">
                <a:solidFill>
                  <a:srgbClr val="464653"/>
                </a:solidFill>
                <a:uFill>
                  <a:solidFill>
                    <a:srgbClr val="464653"/>
                  </a:solidFill>
                </a:uFill>
                <a:latin typeface="Times New Roman"/>
                <a:cs typeface="Times New Roman"/>
              </a:rPr>
              <a:t>202</a:t>
            </a:r>
            <a:r>
              <a:rPr lang="en-US" sz="2400" u="heavy" dirty="0">
                <a:solidFill>
                  <a:srgbClr val="464653"/>
                </a:solidFill>
                <a:uFill>
                  <a:solidFill>
                    <a:srgbClr val="464653"/>
                  </a:solidFill>
                </a:uFill>
                <a:latin typeface="Times New Roman"/>
                <a:cs typeface="Times New Roman"/>
              </a:rPr>
              <a:t>5-</a:t>
            </a:r>
            <a:r>
              <a:rPr sz="2400" u="heavy" dirty="0">
                <a:solidFill>
                  <a:srgbClr val="464653"/>
                </a:solidFill>
                <a:uFill>
                  <a:solidFill>
                    <a:srgbClr val="464653"/>
                  </a:solidFill>
                </a:uFill>
                <a:latin typeface="Times New Roman"/>
                <a:cs typeface="Times New Roman"/>
              </a:rPr>
              <a:t>202</a:t>
            </a:r>
            <a:r>
              <a:rPr lang="en-US" sz="2400" u="heavy" dirty="0">
                <a:solidFill>
                  <a:srgbClr val="464653"/>
                </a:solidFill>
                <a:uFill>
                  <a:solidFill>
                    <a:srgbClr val="464653"/>
                  </a:solidFill>
                </a:uFill>
                <a:latin typeface="Times New Roman"/>
                <a:cs typeface="Times New Roman"/>
              </a:rPr>
              <a:t>6</a:t>
            </a:r>
            <a:endParaRPr sz="2400" dirty="0">
              <a:solidFill>
                <a:prstClr val="black"/>
              </a:solidFill>
              <a:latin typeface="Times New Roman"/>
              <a:cs typeface="Times New Roman"/>
            </a:endParaRPr>
          </a:p>
        </p:txBody>
      </p:sp>
      <p:pic>
        <p:nvPicPr>
          <p:cNvPr id="17" name="Picture 16">
            <a:extLst>
              <a:ext uri="{FF2B5EF4-FFF2-40B4-BE49-F238E27FC236}">
                <a16:creationId xmlns:a16="http://schemas.microsoft.com/office/drawing/2014/main" id="{3AF78C24-F483-4A94-97C4-7512850202AB}"/>
              </a:ext>
            </a:extLst>
          </p:cNvPr>
          <p:cNvPicPr>
            <a:picLocks noChangeAspect="1"/>
          </p:cNvPicPr>
          <p:nvPr/>
        </p:nvPicPr>
        <p:blipFill>
          <a:blip r:embed="rId3"/>
          <a:stretch>
            <a:fillRect/>
          </a:stretch>
        </p:blipFill>
        <p:spPr>
          <a:xfrm>
            <a:off x="441210" y="393471"/>
            <a:ext cx="1986557" cy="993278"/>
          </a:xfrm>
          <a:prstGeom prst="rect">
            <a:avLst/>
          </a:prstGeom>
        </p:spPr>
      </p:pic>
    </p:spTree>
    <p:extLst>
      <p:ext uri="{BB962C8B-B14F-4D97-AF65-F5344CB8AC3E}">
        <p14:creationId xmlns:p14="http://schemas.microsoft.com/office/powerpoint/2010/main" val="121067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111"/>
          <p:cNvSpPr/>
          <p:nvPr/>
        </p:nvSpPr>
        <p:spPr>
          <a:xfrm>
            <a:off x="2515337" y="3228301"/>
            <a:ext cx="792416" cy="401905"/>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FFCB25"/>
          </a:solidFill>
          <a:ln>
            <a:noFill/>
          </a:ln>
          <a:effectLst/>
          <a:scene3d>
            <a:camera prst="orthographicFront"/>
            <a:lightRig rig="threePt" dir="t"/>
          </a:scene3d>
          <a:sp3d>
            <a:bevel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endParaRPr lang="en-US" sz="675"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Prin. Acct.</a:t>
            </a:r>
          </a:p>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Thomas Stone</a:t>
            </a:r>
          </a:p>
          <a:p>
            <a:pPr algn="ctr" defTabSz="333375">
              <a:lnSpc>
                <a:spcPct val="90000"/>
              </a:lnSpc>
              <a:spcBef>
                <a:spcPct val="0"/>
              </a:spcBef>
              <a:spcAft>
                <a:spcPct val="35000"/>
              </a:spcAft>
              <a:defRPr/>
            </a:pPr>
            <a:endParaRPr lang="en-US" sz="675"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103" name="Freeform 102"/>
          <p:cNvSpPr/>
          <p:nvPr/>
        </p:nvSpPr>
        <p:spPr>
          <a:xfrm>
            <a:off x="1567553" y="3239379"/>
            <a:ext cx="887945" cy="404256"/>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FFCB25"/>
          </a:solidFill>
          <a:ln>
            <a:noFill/>
          </a:ln>
          <a:effectLst>
            <a:reflection blurRad="12700" stA="26000" endPos="32000" dist="12700" dir="5400000" sy="-100000" rotWithShape="0"/>
          </a:effectLst>
          <a:scene3d>
            <a:camera prst="orthographicFront"/>
            <a:lightRig rig="threePt" dir="t"/>
          </a:scene3d>
          <a:sp3d>
            <a:bevel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900"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Sr. CRR </a:t>
            </a:r>
          </a:p>
          <a:p>
            <a:pPr algn="ctr" defTabSz="333375">
              <a:lnSpc>
                <a:spcPct val="90000"/>
              </a:lnSpc>
              <a:spcBef>
                <a:spcPct val="0"/>
              </a:spcBef>
              <a:spcAft>
                <a:spcPct val="35000"/>
              </a:spcAft>
              <a:defRPr/>
            </a:pPr>
            <a:r>
              <a:rPr lang="en-US" sz="900"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Jason Walton</a:t>
            </a:r>
          </a:p>
        </p:txBody>
      </p:sp>
      <p:sp>
        <p:nvSpPr>
          <p:cNvPr id="5" name="Rectangle 4"/>
          <p:cNvSpPr/>
          <p:nvPr/>
        </p:nvSpPr>
        <p:spPr>
          <a:xfrm>
            <a:off x="2311333" y="369923"/>
            <a:ext cx="9144000" cy="6172199"/>
          </a:xfrm>
          <a:prstGeom prst="rect">
            <a:avLst/>
          </a:prstGeom>
          <a:noFill/>
          <a:ln w="9525" cap="flat" cmpd="sng" algn="ctr">
            <a:noFill/>
            <a:prstDash val="solid"/>
            <a:round/>
            <a:headEnd type="none" w="med" len="med"/>
            <a:tailEnd type="none" w="med" len="med"/>
          </a:ln>
        </p:spPr>
        <p:txBody>
          <a:bodyPr/>
          <a:lstStyle/>
          <a:p>
            <a:endParaRPr lang="en-US"/>
          </a:p>
        </p:txBody>
      </p:sp>
      <p:sp>
        <p:nvSpPr>
          <p:cNvPr id="123" name="TextBox 122"/>
          <p:cNvSpPr txBox="1"/>
          <p:nvPr/>
        </p:nvSpPr>
        <p:spPr>
          <a:xfrm>
            <a:off x="1712207" y="876699"/>
            <a:ext cx="2944058" cy="369332"/>
          </a:xfrm>
          <a:prstGeom prst="rect">
            <a:avLst/>
          </a:prstGeom>
          <a:noFill/>
        </p:spPr>
        <p:txBody>
          <a:bodyPr wrap="square" rtlCol="0">
            <a:spAutoFit/>
          </a:bodyPr>
          <a:lstStyle/>
          <a:p>
            <a:pPr defTabSz="342900">
              <a:defRPr/>
            </a:pPr>
            <a:r>
              <a:rPr lang="en-US" sz="900" b="1"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COMMUNITY DEVELOPMENT DEPARTMENT</a:t>
            </a:r>
          </a:p>
          <a:p>
            <a:pPr defTabSz="342900">
              <a:defRPr/>
            </a:pPr>
            <a:r>
              <a:rPr lang="en-US" sz="900" b="1"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2025 Organization Chart</a:t>
            </a:r>
          </a:p>
        </p:txBody>
      </p:sp>
      <p:sp>
        <p:nvSpPr>
          <p:cNvPr id="104" name="Freeform 103"/>
          <p:cNvSpPr/>
          <p:nvPr/>
        </p:nvSpPr>
        <p:spPr>
          <a:xfrm>
            <a:off x="1602171" y="4166800"/>
            <a:ext cx="887944" cy="316088"/>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FFC000">
              <a:alpha val="50000"/>
            </a:srgbClr>
          </a:solidFill>
          <a:ln>
            <a:noFill/>
          </a:ln>
          <a:effectLst>
            <a:reflection blurRad="12700" stA="26000" endPos="32000" dist="12700" dir="5400000" sy="-100000" rotWithShape="0"/>
            <a:softEdge rad="12700"/>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CRR</a:t>
            </a:r>
          </a:p>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Andrea Watson</a:t>
            </a:r>
          </a:p>
        </p:txBody>
      </p:sp>
      <p:sp>
        <p:nvSpPr>
          <p:cNvPr id="105" name="Freeform 104"/>
          <p:cNvSpPr/>
          <p:nvPr/>
        </p:nvSpPr>
        <p:spPr>
          <a:xfrm>
            <a:off x="1580373" y="3679981"/>
            <a:ext cx="767159" cy="421914"/>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FFCB25">
              <a:alpha val="50000"/>
            </a:srgbClr>
          </a:solidFill>
          <a:ln>
            <a:noFill/>
          </a:ln>
          <a:effectLst>
            <a:reflection blurRad="12700" stA="26000" endPos="32000" dist="12700" dir="5400000" sy="-100000" rotWithShape="0"/>
            <a:softEdge rad="12700"/>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CRR</a:t>
            </a:r>
          </a:p>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Melony Martin</a:t>
            </a:r>
          </a:p>
        </p:txBody>
      </p:sp>
      <p:sp>
        <p:nvSpPr>
          <p:cNvPr id="106" name="Freeform 105"/>
          <p:cNvSpPr/>
          <p:nvPr/>
        </p:nvSpPr>
        <p:spPr>
          <a:xfrm>
            <a:off x="1595960" y="4526634"/>
            <a:ext cx="903205" cy="316090"/>
          </a:xfrm>
          <a:custGeom>
            <a:avLst/>
            <a:gdLst>
              <a:gd name="connsiteX0" fmla="*/ 0 w 814705"/>
              <a:gd name="connsiteY0" fmla="*/ 0 h 421453"/>
              <a:gd name="connsiteX1" fmla="*/ 814705 w 814705"/>
              <a:gd name="connsiteY1" fmla="*/ 0 h 421453"/>
              <a:gd name="connsiteX2" fmla="*/ 814705 w 814705"/>
              <a:gd name="connsiteY2" fmla="*/ 421453 h 421453"/>
              <a:gd name="connsiteX3" fmla="*/ 0 w 814705"/>
              <a:gd name="connsiteY3" fmla="*/ 421453 h 421453"/>
              <a:gd name="connsiteX4" fmla="*/ 0 w 814705"/>
              <a:gd name="connsiteY4" fmla="*/ 0 h 421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3">
                <a:moveTo>
                  <a:pt x="0" y="0"/>
                </a:moveTo>
                <a:lnTo>
                  <a:pt x="814705" y="0"/>
                </a:lnTo>
                <a:lnTo>
                  <a:pt x="814705" y="421453"/>
                </a:lnTo>
                <a:lnTo>
                  <a:pt x="0" y="421453"/>
                </a:lnTo>
                <a:lnTo>
                  <a:pt x="0" y="0"/>
                </a:lnTo>
                <a:close/>
              </a:path>
            </a:pathLst>
          </a:custGeom>
          <a:solidFill>
            <a:srgbClr val="FFC000">
              <a:alpha val="50000"/>
            </a:srgbClr>
          </a:solidFill>
          <a:ln>
            <a:noFill/>
          </a:ln>
          <a:effectLst>
            <a:reflection blurRad="12700" stA="26000" endPos="32000" dist="12700" dir="5400000" sy="-100000" rotWithShape="0"/>
            <a:softEdge rad="12700"/>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CRR</a:t>
            </a:r>
          </a:p>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Harold Houston </a:t>
            </a:r>
          </a:p>
        </p:txBody>
      </p:sp>
      <p:sp>
        <p:nvSpPr>
          <p:cNvPr id="107" name="Freeform 106"/>
          <p:cNvSpPr/>
          <p:nvPr/>
        </p:nvSpPr>
        <p:spPr>
          <a:xfrm>
            <a:off x="1581731" y="4938561"/>
            <a:ext cx="882988" cy="316088"/>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FFC000">
              <a:alpha val="50000"/>
            </a:srgbClr>
          </a:solidFill>
          <a:ln>
            <a:noFill/>
          </a:ln>
          <a:effectLst>
            <a:reflection blurRad="12700" stA="26000" endPos="32000" dist="12700" dir="5400000" sy="-100000" rotWithShape="0"/>
            <a:softEdge rad="12700"/>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CRR</a:t>
            </a:r>
          </a:p>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Herman Lumzy</a:t>
            </a:r>
          </a:p>
        </p:txBody>
      </p:sp>
      <p:sp>
        <p:nvSpPr>
          <p:cNvPr id="111" name="Freeform 110"/>
          <p:cNvSpPr/>
          <p:nvPr/>
        </p:nvSpPr>
        <p:spPr>
          <a:xfrm>
            <a:off x="1579220" y="5764276"/>
            <a:ext cx="835329" cy="276703"/>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FFC000">
              <a:alpha val="50000"/>
            </a:srgbClr>
          </a:solidFill>
          <a:ln>
            <a:noFill/>
          </a:ln>
          <a:effectLst>
            <a:reflection blurRad="12700" stA="26000" endPos="32000" dist="12700" dir="5400000" sy="-100000" rotWithShape="0"/>
            <a:softEdge rad="12700"/>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CRR</a:t>
            </a:r>
          </a:p>
          <a:p>
            <a:pPr algn="ctr" defTabSz="333375">
              <a:lnSpc>
                <a:spcPct val="90000"/>
              </a:lnSpc>
              <a:spcBef>
                <a:spcPct val="0"/>
              </a:spcBef>
              <a:spcAft>
                <a:spcPct val="35000"/>
              </a:spcAft>
              <a:defRPr/>
            </a:pPr>
            <a:r>
              <a:rPr lang="en-US" sz="9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Ceara</a:t>
            </a:r>
            <a:r>
              <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Benson</a:t>
            </a:r>
          </a:p>
        </p:txBody>
      </p:sp>
      <p:sp>
        <p:nvSpPr>
          <p:cNvPr id="65" name="Freeform 64"/>
          <p:cNvSpPr/>
          <p:nvPr/>
        </p:nvSpPr>
        <p:spPr>
          <a:xfrm>
            <a:off x="9398015" y="3241457"/>
            <a:ext cx="1205582" cy="347063"/>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C198E0"/>
          </a:solidFill>
          <a:ln>
            <a:solidFill>
              <a:srgbClr val="7030A0"/>
            </a:solidFill>
          </a:ln>
          <a:effectLst>
            <a:outerShdw blurRad="50800" dist="50800" dir="5400000" algn="ctr" rotWithShape="0">
              <a:schemeClr val="accent3">
                <a:lumMod val="75000"/>
              </a:schemeClr>
            </a:outerShdw>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Land Bank Administrator</a:t>
            </a:r>
            <a:b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b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Joanne Burl</a:t>
            </a:r>
          </a:p>
        </p:txBody>
      </p:sp>
      <p:sp>
        <p:nvSpPr>
          <p:cNvPr id="66" name="Freeform 65"/>
          <p:cNvSpPr/>
          <p:nvPr/>
        </p:nvSpPr>
        <p:spPr>
          <a:xfrm>
            <a:off x="9284388" y="3785852"/>
            <a:ext cx="698119" cy="402958"/>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C198E0"/>
          </a:solidFill>
          <a:ln>
            <a:solidFill>
              <a:srgbClr val="7030A0"/>
            </a:solidFill>
          </a:ln>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Admin Analyst Carrie Hutchinson Underwood</a:t>
            </a:r>
          </a:p>
        </p:txBody>
      </p:sp>
      <p:sp>
        <p:nvSpPr>
          <p:cNvPr id="67" name="Freeform 66"/>
          <p:cNvSpPr/>
          <p:nvPr/>
        </p:nvSpPr>
        <p:spPr>
          <a:xfrm>
            <a:off x="9591803" y="5012478"/>
            <a:ext cx="940770" cy="382228"/>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C198E0"/>
          </a:solidFill>
          <a:ln>
            <a:solidFill>
              <a:srgbClr val="7030A0"/>
            </a:solidFill>
          </a:ln>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HRS </a:t>
            </a:r>
          </a:p>
          <a:p>
            <a:pPr algn="ctr" defTabSz="333375">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Armand Richardson</a:t>
            </a:r>
          </a:p>
        </p:txBody>
      </p:sp>
      <p:sp>
        <p:nvSpPr>
          <p:cNvPr id="68" name="Freeform 67"/>
          <p:cNvSpPr/>
          <p:nvPr/>
        </p:nvSpPr>
        <p:spPr>
          <a:xfrm>
            <a:off x="10021211" y="4317145"/>
            <a:ext cx="594762" cy="434174"/>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C198E0"/>
          </a:solidFill>
          <a:ln>
            <a:solidFill>
              <a:srgbClr val="7030A0"/>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Admin Assistant</a:t>
            </a:r>
          </a:p>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Kimberly Warren</a:t>
            </a:r>
          </a:p>
        </p:txBody>
      </p:sp>
      <p:sp>
        <p:nvSpPr>
          <p:cNvPr id="70" name="Freeform 69"/>
          <p:cNvSpPr/>
          <p:nvPr/>
        </p:nvSpPr>
        <p:spPr>
          <a:xfrm>
            <a:off x="9284387" y="4341608"/>
            <a:ext cx="682470" cy="402958"/>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C198E0"/>
          </a:solidFill>
          <a:ln>
            <a:solidFill>
              <a:srgbClr val="7030A0"/>
            </a:solidFill>
          </a:ln>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a:spcBef>
                <a:spcPct val="0"/>
              </a:spcBef>
              <a:defRPr/>
            </a:pPr>
            <a:endParaRPr lang="en-US" sz="675" dirty="0">
              <a:ln/>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ctr">
              <a:spcBef>
                <a:spcPct val="0"/>
              </a:spcBef>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Admin Analyst</a:t>
            </a:r>
          </a:p>
          <a:p>
            <a:pPr algn="ctr">
              <a:spcBef>
                <a:spcPct val="0"/>
              </a:spcBef>
              <a:defRPr/>
            </a:pPr>
            <a:r>
              <a:rPr lang="en-US" sz="825" b="1" dirty="0" err="1">
                <a:ln/>
                <a:solidFill>
                  <a:prstClr val="black">
                    <a:hueOff val="0"/>
                    <a:satOff val="0"/>
                    <a:lumOff val="0"/>
                    <a:alphaOff val="0"/>
                  </a:prstClr>
                </a:solidFill>
                <a:latin typeface="Times New Roman" panose="02020603050405020304" pitchFamily="18" charset="0"/>
                <a:cs typeface="Times New Roman" panose="02020603050405020304" pitchFamily="18" charset="0"/>
              </a:rPr>
              <a:t>Montrese</a:t>
            </a: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 Daniels </a:t>
            </a:r>
          </a:p>
          <a:p>
            <a:pPr algn="ctr">
              <a:spcBef>
                <a:spcPct val="0"/>
              </a:spcBef>
              <a:defRPr/>
            </a:pPr>
            <a:endParaRPr lang="en-US" sz="675" b="1" dirty="0">
              <a:ln/>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92" name="Freeform 91"/>
          <p:cNvSpPr/>
          <p:nvPr/>
        </p:nvSpPr>
        <p:spPr>
          <a:xfrm>
            <a:off x="3226044" y="3966494"/>
            <a:ext cx="804623" cy="393509"/>
          </a:xfrm>
          <a:custGeom>
            <a:avLst/>
            <a:gdLst>
              <a:gd name="connsiteX0" fmla="*/ 0 w 815498"/>
              <a:gd name="connsiteY0" fmla="*/ 0 h 421451"/>
              <a:gd name="connsiteX1" fmla="*/ 815498 w 815498"/>
              <a:gd name="connsiteY1" fmla="*/ 0 h 421451"/>
              <a:gd name="connsiteX2" fmla="*/ 815498 w 815498"/>
              <a:gd name="connsiteY2" fmla="*/ 421451 h 421451"/>
              <a:gd name="connsiteX3" fmla="*/ 0 w 815498"/>
              <a:gd name="connsiteY3" fmla="*/ 421451 h 421451"/>
              <a:gd name="connsiteX4" fmla="*/ 0 w 815498"/>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498" h="421451">
                <a:moveTo>
                  <a:pt x="0" y="0"/>
                </a:moveTo>
                <a:lnTo>
                  <a:pt x="815498" y="0"/>
                </a:lnTo>
                <a:lnTo>
                  <a:pt x="815498" y="421451"/>
                </a:lnTo>
                <a:lnTo>
                  <a:pt x="0" y="421451"/>
                </a:lnTo>
                <a:lnTo>
                  <a:pt x="0" y="0"/>
                </a:lnTo>
                <a:close/>
              </a:path>
            </a:pathLst>
          </a:custGeom>
          <a:solidFill>
            <a:srgbClr val="92D050"/>
          </a:solidFill>
          <a:ln w="22225">
            <a:noFill/>
          </a:ln>
          <a:effectLst/>
          <a:scene3d>
            <a:camera prst="orthographicFront"/>
            <a:lightRig rig="threePt" dir="t"/>
          </a:scene3d>
          <a:sp3d>
            <a:bevel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Sr. GMC</a:t>
            </a:r>
          </a:p>
          <a:p>
            <a:pPr algn="ctr" defTabSz="333375">
              <a:lnSpc>
                <a:spcPct val="90000"/>
              </a:lnSpc>
              <a:spcBef>
                <a:spcPct val="0"/>
              </a:spcBef>
              <a:spcAft>
                <a:spcPct val="35000"/>
              </a:spcAft>
              <a:defRPr/>
            </a:pPr>
            <a:r>
              <a:rPr lang="en-US" sz="825" b="1" dirty="0" err="1">
                <a:ln/>
                <a:solidFill>
                  <a:prstClr val="black">
                    <a:hueOff val="0"/>
                    <a:satOff val="0"/>
                    <a:lumOff val="0"/>
                    <a:alphaOff val="0"/>
                  </a:prstClr>
                </a:solidFill>
                <a:latin typeface="Times New Roman" panose="02020603050405020304" pitchFamily="18" charset="0"/>
                <a:cs typeface="Times New Roman" panose="02020603050405020304" pitchFamily="18" charset="0"/>
              </a:rPr>
              <a:t>Synette</a:t>
            </a: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 Gandy</a:t>
            </a:r>
          </a:p>
        </p:txBody>
      </p:sp>
      <p:sp>
        <p:nvSpPr>
          <p:cNvPr id="93" name="Freeform 92"/>
          <p:cNvSpPr/>
          <p:nvPr/>
        </p:nvSpPr>
        <p:spPr>
          <a:xfrm>
            <a:off x="3220679" y="5132144"/>
            <a:ext cx="716064" cy="282540"/>
          </a:xfrm>
          <a:custGeom>
            <a:avLst/>
            <a:gdLst>
              <a:gd name="connsiteX0" fmla="*/ 0 w 814701"/>
              <a:gd name="connsiteY0" fmla="*/ 0 h 502919"/>
              <a:gd name="connsiteX1" fmla="*/ 814701 w 814701"/>
              <a:gd name="connsiteY1" fmla="*/ 0 h 502919"/>
              <a:gd name="connsiteX2" fmla="*/ 814701 w 814701"/>
              <a:gd name="connsiteY2" fmla="*/ 502919 h 502919"/>
              <a:gd name="connsiteX3" fmla="*/ 0 w 814701"/>
              <a:gd name="connsiteY3" fmla="*/ 502919 h 502919"/>
              <a:gd name="connsiteX4" fmla="*/ 0 w 814701"/>
              <a:gd name="connsiteY4" fmla="*/ 0 h 502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1" h="502919">
                <a:moveTo>
                  <a:pt x="0" y="0"/>
                </a:moveTo>
                <a:lnTo>
                  <a:pt x="814701" y="0"/>
                </a:lnTo>
                <a:lnTo>
                  <a:pt x="814701" y="502919"/>
                </a:lnTo>
                <a:lnTo>
                  <a:pt x="0" y="502919"/>
                </a:lnTo>
                <a:lnTo>
                  <a:pt x="0" y="0"/>
                </a:lnTo>
                <a:close/>
              </a:path>
            </a:pathLst>
          </a:custGeom>
          <a:solidFill>
            <a:srgbClr val="92D050"/>
          </a:solidFill>
          <a:ln>
            <a:noFill/>
          </a:ln>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GMC</a:t>
            </a:r>
          </a:p>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Mattrice Pride</a:t>
            </a:r>
          </a:p>
        </p:txBody>
      </p:sp>
      <p:sp>
        <p:nvSpPr>
          <p:cNvPr id="96" name="Freeform 95"/>
          <p:cNvSpPr/>
          <p:nvPr/>
        </p:nvSpPr>
        <p:spPr>
          <a:xfrm>
            <a:off x="4051460" y="3600459"/>
            <a:ext cx="990156" cy="344330"/>
          </a:xfrm>
          <a:custGeom>
            <a:avLst/>
            <a:gdLst>
              <a:gd name="connsiteX0" fmla="*/ 0 w 814701"/>
              <a:gd name="connsiteY0" fmla="*/ 0 h 421040"/>
              <a:gd name="connsiteX1" fmla="*/ 814701 w 814701"/>
              <a:gd name="connsiteY1" fmla="*/ 0 h 421040"/>
              <a:gd name="connsiteX2" fmla="*/ 814701 w 814701"/>
              <a:gd name="connsiteY2" fmla="*/ 421040 h 421040"/>
              <a:gd name="connsiteX3" fmla="*/ 0 w 814701"/>
              <a:gd name="connsiteY3" fmla="*/ 421040 h 421040"/>
              <a:gd name="connsiteX4" fmla="*/ 0 w 814701"/>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1" h="421040">
                <a:moveTo>
                  <a:pt x="0" y="0"/>
                </a:moveTo>
                <a:lnTo>
                  <a:pt x="814701" y="0"/>
                </a:lnTo>
                <a:lnTo>
                  <a:pt x="814701" y="421040"/>
                </a:lnTo>
                <a:lnTo>
                  <a:pt x="0" y="421040"/>
                </a:lnTo>
                <a:lnTo>
                  <a:pt x="0" y="0"/>
                </a:lnTo>
                <a:close/>
              </a:path>
            </a:pathLst>
          </a:custGeom>
          <a:solidFill>
            <a:srgbClr val="92D050"/>
          </a:solidFill>
          <a:ln>
            <a:noFill/>
          </a:ln>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Sr. Admin Analyst</a:t>
            </a:r>
          </a:p>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Yashika Hamilton</a:t>
            </a:r>
          </a:p>
        </p:txBody>
      </p:sp>
      <p:sp>
        <p:nvSpPr>
          <p:cNvPr id="97" name="Freeform 96"/>
          <p:cNvSpPr/>
          <p:nvPr/>
        </p:nvSpPr>
        <p:spPr>
          <a:xfrm>
            <a:off x="3226043" y="5450879"/>
            <a:ext cx="768228" cy="299719"/>
          </a:xfrm>
          <a:custGeom>
            <a:avLst/>
            <a:gdLst>
              <a:gd name="connsiteX0" fmla="*/ 0 w 814701"/>
              <a:gd name="connsiteY0" fmla="*/ 0 h 421040"/>
              <a:gd name="connsiteX1" fmla="*/ 814701 w 814701"/>
              <a:gd name="connsiteY1" fmla="*/ 0 h 421040"/>
              <a:gd name="connsiteX2" fmla="*/ 814701 w 814701"/>
              <a:gd name="connsiteY2" fmla="*/ 421040 h 421040"/>
              <a:gd name="connsiteX3" fmla="*/ 0 w 814701"/>
              <a:gd name="connsiteY3" fmla="*/ 421040 h 421040"/>
              <a:gd name="connsiteX4" fmla="*/ 0 w 814701"/>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1" h="421040">
                <a:moveTo>
                  <a:pt x="0" y="0"/>
                </a:moveTo>
                <a:lnTo>
                  <a:pt x="814701" y="0"/>
                </a:lnTo>
                <a:lnTo>
                  <a:pt x="814701" y="421040"/>
                </a:lnTo>
                <a:lnTo>
                  <a:pt x="0" y="421040"/>
                </a:lnTo>
                <a:lnTo>
                  <a:pt x="0" y="0"/>
                </a:lnTo>
                <a:close/>
              </a:path>
            </a:pathLst>
          </a:custGeom>
          <a:solidFill>
            <a:srgbClr val="92D050"/>
          </a:solidFill>
          <a:ln>
            <a:noFill/>
          </a:ln>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spcBef>
                <a:spcPct val="0"/>
              </a:spcBef>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GMC</a:t>
            </a:r>
          </a:p>
          <a:p>
            <a:pPr algn="ctr" defTabSz="333375">
              <a:spcBef>
                <a:spcPct val="0"/>
              </a:spcBef>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Zabrina Hudson</a:t>
            </a:r>
          </a:p>
        </p:txBody>
      </p:sp>
      <p:sp>
        <p:nvSpPr>
          <p:cNvPr id="98" name="Freeform 97"/>
          <p:cNvSpPr/>
          <p:nvPr/>
        </p:nvSpPr>
        <p:spPr>
          <a:xfrm>
            <a:off x="3213439" y="4765301"/>
            <a:ext cx="728380" cy="311936"/>
          </a:xfrm>
          <a:custGeom>
            <a:avLst/>
            <a:gdLst>
              <a:gd name="connsiteX0" fmla="*/ 0 w 814701"/>
              <a:gd name="connsiteY0" fmla="*/ 0 h 421040"/>
              <a:gd name="connsiteX1" fmla="*/ 814701 w 814701"/>
              <a:gd name="connsiteY1" fmla="*/ 0 h 421040"/>
              <a:gd name="connsiteX2" fmla="*/ 814701 w 814701"/>
              <a:gd name="connsiteY2" fmla="*/ 421040 h 421040"/>
              <a:gd name="connsiteX3" fmla="*/ 0 w 814701"/>
              <a:gd name="connsiteY3" fmla="*/ 421040 h 421040"/>
              <a:gd name="connsiteX4" fmla="*/ 0 w 814701"/>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1" h="421040">
                <a:moveTo>
                  <a:pt x="0" y="0"/>
                </a:moveTo>
                <a:lnTo>
                  <a:pt x="814701" y="0"/>
                </a:lnTo>
                <a:lnTo>
                  <a:pt x="814701" y="421040"/>
                </a:lnTo>
                <a:lnTo>
                  <a:pt x="0" y="421040"/>
                </a:lnTo>
                <a:lnTo>
                  <a:pt x="0" y="0"/>
                </a:lnTo>
                <a:close/>
              </a:path>
            </a:pathLst>
          </a:custGeom>
          <a:solidFill>
            <a:srgbClr val="92D050"/>
          </a:solidFill>
          <a:ln>
            <a:noFill/>
          </a:ln>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GMC</a:t>
            </a:r>
          </a:p>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Tondra Mack</a:t>
            </a:r>
          </a:p>
        </p:txBody>
      </p:sp>
      <p:sp>
        <p:nvSpPr>
          <p:cNvPr id="100" name="Freeform 99"/>
          <p:cNvSpPr/>
          <p:nvPr/>
        </p:nvSpPr>
        <p:spPr>
          <a:xfrm>
            <a:off x="3224266" y="4394041"/>
            <a:ext cx="770006" cy="326331"/>
          </a:xfrm>
          <a:custGeom>
            <a:avLst/>
            <a:gdLst>
              <a:gd name="connsiteX0" fmla="*/ 0 w 814701"/>
              <a:gd name="connsiteY0" fmla="*/ 0 h 421042"/>
              <a:gd name="connsiteX1" fmla="*/ 814701 w 814701"/>
              <a:gd name="connsiteY1" fmla="*/ 0 h 421042"/>
              <a:gd name="connsiteX2" fmla="*/ 814701 w 814701"/>
              <a:gd name="connsiteY2" fmla="*/ 421042 h 421042"/>
              <a:gd name="connsiteX3" fmla="*/ 0 w 814701"/>
              <a:gd name="connsiteY3" fmla="*/ 421042 h 421042"/>
              <a:gd name="connsiteX4" fmla="*/ 0 w 814701"/>
              <a:gd name="connsiteY4" fmla="*/ 0 h 421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1" h="421042">
                <a:moveTo>
                  <a:pt x="0" y="0"/>
                </a:moveTo>
                <a:lnTo>
                  <a:pt x="814701" y="0"/>
                </a:lnTo>
                <a:lnTo>
                  <a:pt x="814701" y="421042"/>
                </a:lnTo>
                <a:lnTo>
                  <a:pt x="0" y="421042"/>
                </a:lnTo>
                <a:lnTo>
                  <a:pt x="0" y="0"/>
                </a:lnTo>
                <a:close/>
              </a:path>
            </a:pathLst>
          </a:custGeom>
          <a:solidFill>
            <a:srgbClr val="92D050"/>
          </a:solidFill>
          <a:ln>
            <a:noFill/>
          </a:ln>
          <a:effectLst/>
          <a:scene3d>
            <a:camera prst="orthographicFront"/>
            <a:lightRig rig="threePt" dir="t">
              <a:rot lat="0" lon="0" rev="7500000"/>
            </a:lightRig>
          </a:scene3d>
          <a:sp3d prstMaterial="plastic">
            <a:bevelT w="127000" h="25400"/>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GMC</a:t>
            </a:r>
          </a:p>
          <a:p>
            <a:pPr algn="ctr" defTabSz="333375">
              <a:lnSpc>
                <a:spcPct val="90000"/>
              </a:lnSpc>
              <a:spcBef>
                <a:spcPct val="0"/>
              </a:spcBef>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Julius Howard</a:t>
            </a:r>
          </a:p>
        </p:txBody>
      </p:sp>
      <p:sp>
        <p:nvSpPr>
          <p:cNvPr id="62" name="Freeform 61"/>
          <p:cNvSpPr/>
          <p:nvPr/>
        </p:nvSpPr>
        <p:spPr>
          <a:xfrm>
            <a:off x="3591169" y="3221761"/>
            <a:ext cx="1251003" cy="344330"/>
          </a:xfrm>
          <a:custGeom>
            <a:avLst/>
            <a:gdLst>
              <a:gd name="connsiteX0" fmla="*/ 0 w 814705"/>
              <a:gd name="connsiteY0" fmla="*/ 0 h 502920"/>
              <a:gd name="connsiteX1" fmla="*/ 814705 w 814705"/>
              <a:gd name="connsiteY1" fmla="*/ 0 h 502920"/>
              <a:gd name="connsiteX2" fmla="*/ 814705 w 814705"/>
              <a:gd name="connsiteY2" fmla="*/ 502920 h 502920"/>
              <a:gd name="connsiteX3" fmla="*/ 0 w 814705"/>
              <a:gd name="connsiteY3" fmla="*/ 502920 h 502920"/>
              <a:gd name="connsiteX4" fmla="*/ 0 w 814705"/>
              <a:gd name="connsiteY4" fmla="*/ 0 h 50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502920">
                <a:moveTo>
                  <a:pt x="0" y="0"/>
                </a:moveTo>
                <a:lnTo>
                  <a:pt x="814705" y="0"/>
                </a:lnTo>
                <a:lnTo>
                  <a:pt x="814705" y="502920"/>
                </a:lnTo>
                <a:lnTo>
                  <a:pt x="0" y="502920"/>
                </a:lnTo>
                <a:lnTo>
                  <a:pt x="0" y="0"/>
                </a:lnTo>
                <a:close/>
              </a:path>
            </a:pathLst>
          </a:custGeom>
          <a:solidFill>
            <a:srgbClr val="92D050"/>
          </a:solidFill>
          <a:ln>
            <a:noFill/>
          </a:ln>
          <a:effectLst/>
          <a:scene3d>
            <a:camera prst="orthographicFront"/>
            <a:lightRig rig="threePt" dir="t"/>
          </a:scene3d>
          <a:sp3d>
            <a:bevel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Grants  Administrator</a:t>
            </a:r>
          </a:p>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Randi Foy</a:t>
            </a:r>
          </a:p>
        </p:txBody>
      </p:sp>
      <p:sp>
        <p:nvSpPr>
          <p:cNvPr id="61" name="Freeform 60"/>
          <p:cNvSpPr/>
          <p:nvPr/>
        </p:nvSpPr>
        <p:spPr>
          <a:xfrm>
            <a:off x="4823868" y="831779"/>
            <a:ext cx="2277388" cy="983029"/>
          </a:xfrm>
          <a:custGeom>
            <a:avLst/>
            <a:gdLst>
              <a:gd name="connsiteX0" fmla="*/ 0 w 814705"/>
              <a:gd name="connsiteY0" fmla="*/ 0 h 514300"/>
              <a:gd name="connsiteX1" fmla="*/ 814705 w 814705"/>
              <a:gd name="connsiteY1" fmla="*/ 0 h 514300"/>
              <a:gd name="connsiteX2" fmla="*/ 814705 w 814705"/>
              <a:gd name="connsiteY2" fmla="*/ 514300 h 514300"/>
              <a:gd name="connsiteX3" fmla="*/ 0 w 814705"/>
              <a:gd name="connsiteY3" fmla="*/ 514300 h 514300"/>
              <a:gd name="connsiteX4" fmla="*/ 0 w 814705"/>
              <a:gd name="connsiteY4" fmla="*/ 0 h 5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514300">
                <a:moveTo>
                  <a:pt x="0" y="0"/>
                </a:moveTo>
                <a:lnTo>
                  <a:pt x="814705" y="0"/>
                </a:lnTo>
                <a:lnTo>
                  <a:pt x="814705" y="514300"/>
                </a:lnTo>
                <a:lnTo>
                  <a:pt x="0" y="514300"/>
                </a:lnTo>
                <a:lnTo>
                  <a:pt x="0" y="0"/>
                </a:lnTo>
                <a:close/>
              </a:path>
            </a:pathLst>
          </a:custGeom>
          <a:solidFill>
            <a:srgbClr val="C198E0">
              <a:alpha val="50000"/>
            </a:srgbClr>
          </a:solidFill>
          <a:effectLst>
            <a:reflection blurRad="12700" stA="26000" endPos="32000" dist="12700" dir="5400000" sy="-100000" rotWithShape="0"/>
            <a:softEdge rad="12700"/>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1200"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Director</a:t>
            </a:r>
          </a:p>
          <a:p>
            <a:pPr algn="ctr" defTabSz="333375">
              <a:lnSpc>
                <a:spcPct val="90000"/>
              </a:lnSpc>
              <a:spcBef>
                <a:spcPct val="0"/>
              </a:spcBef>
              <a:spcAft>
                <a:spcPct val="35000"/>
              </a:spcAft>
              <a:defRPr/>
            </a:pPr>
            <a:r>
              <a:rPr lang="en-US" sz="1200"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Dr. Meghan Venable-Thomas</a:t>
            </a:r>
          </a:p>
        </p:txBody>
      </p:sp>
      <p:sp>
        <p:nvSpPr>
          <p:cNvPr id="116" name="Freeform 115"/>
          <p:cNvSpPr/>
          <p:nvPr/>
        </p:nvSpPr>
        <p:spPr>
          <a:xfrm>
            <a:off x="2068857" y="2053836"/>
            <a:ext cx="1789016" cy="464387"/>
          </a:xfrm>
          <a:custGeom>
            <a:avLst/>
            <a:gdLst>
              <a:gd name="connsiteX0" fmla="*/ 0 w 814705"/>
              <a:gd name="connsiteY0" fmla="*/ 0 h 449154"/>
              <a:gd name="connsiteX1" fmla="*/ 814705 w 814705"/>
              <a:gd name="connsiteY1" fmla="*/ 0 h 449154"/>
              <a:gd name="connsiteX2" fmla="*/ 814705 w 814705"/>
              <a:gd name="connsiteY2" fmla="*/ 449154 h 449154"/>
              <a:gd name="connsiteX3" fmla="*/ 0 w 814705"/>
              <a:gd name="connsiteY3" fmla="*/ 449154 h 449154"/>
              <a:gd name="connsiteX4" fmla="*/ 0 w 814705"/>
              <a:gd name="connsiteY4" fmla="*/ 0 h 449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49154">
                <a:moveTo>
                  <a:pt x="0" y="0"/>
                </a:moveTo>
                <a:lnTo>
                  <a:pt x="814705" y="0"/>
                </a:lnTo>
                <a:lnTo>
                  <a:pt x="814705" y="449154"/>
                </a:lnTo>
                <a:lnTo>
                  <a:pt x="0" y="449154"/>
                </a:lnTo>
                <a:lnTo>
                  <a:pt x="0" y="0"/>
                </a:lnTo>
                <a:close/>
              </a:path>
            </a:pathLst>
          </a:custGeom>
          <a:solidFill>
            <a:srgbClr val="FFCB25">
              <a:alpha val="49804"/>
            </a:srgbClr>
          </a:solidFill>
          <a:effectLst>
            <a:reflection blurRad="12700" stA="26000" endPos="32000" dist="12700" dir="5400000" sy="-100000" rotWithShape="0"/>
            <a:softEdge rad="12700"/>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Deputy Director </a:t>
            </a:r>
          </a:p>
          <a:p>
            <a:pPr algn="ctr" defTabSz="333375">
              <a:lnSpc>
                <a:spcPct val="90000"/>
              </a:lnSpc>
              <a:spcBef>
                <a:spcPct val="0"/>
              </a:spcBef>
              <a:defRPr/>
            </a:pPr>
            <a:r>
              <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CRSD</a:t>
            </a:r>
          </a:p>
          <a:p>
            <a:pPr algn="ctr" defTabSz="333375">
              <a:lnSpc>
                <a:spcPct val="90000"/>
              </a:lnSpc>
              <a:spcBef>
                <a:spcPct val="0"/>
              </a:spcBef>
              <a:spcAft>
                <a:spcPct val="35000"/>
              </a:spcAft>
              <a:defRPr/>
            </a:pPr>
            <a:r>
              <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Alice Williams</a:t>
            </a:r>
          </a:p>
        </p:txBody>
      </p:sp>
      <p:sp>
        <p:nvSpPr>
          <p:cNvPr id="102" name="Freeform 101"/>
          <p:cNvSpPr/>
          <p:nvPr/>
        </p:nvSpPr>
        <p:spPr>
          <a:xfrm>
            <a:off x="4251041" y="2056429"/>
            <a:ext cx="1610255" cy="487076"/>
          </a:xfrm>
          <a:custGeom>
            <a:avLst/>
            <a:gdLst>
              <a:gd name="connsiteX0" fmla="*/ 0 w 814705"/>
              <a:gd name="connsiteY0" fmla="*/ 0 h 496253"/>
              <a:gd name="connsiteX1" fmla="*/ 814705 w 814705"/>
              <a:gd name="connsiteY1" fmla="*/ 0 h 496253"/>
              <a:gd name="connsiteX2" fmla="*/ 814705 w 814705"/>
              <a:gd name="connsiteY2" fmla="*/ 496253 h 496253"/>
              <a:gd name="connsiteX3" fmla="*/ 0 w 814705"/>
              <a:gd name="connsiteY3" fmla="*/ 496253 h 496253"/>
              <a:gd name="connsiteX4" fmla="*/ 0 w 814705"/>
              <a:gd name="connsiteY4" fmla="*/ 0 h 496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96253">
                <a:moveTo>
                  <a:pt x="0" y="0"/>
                </a:moveTo>
                <a:lnTo>
                  <a:pt x="814705" y="0"/>
                </a:lnTo>
                <a:lnTo>
                  <a:pt x="814705" y="496253"/>
                </a:lnTo>
                <a:lnTo>
                  <a:pt x="0" y="496253"/>
                </a:lnTo>
                <a:lnTo>
                  <a:pt x="0" y="0"/>
                </a:lnTo>
                <a:close/>
              </a:path>
            </a:pathLst>
          </a:custGeom>
          <a:solidFill>
            <a:srgbClr val="92D050"/>
          </a:solidFill>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Deputy Director </a:t>
            </a:r>
          </a:p>
          <a:p>
            <a:pPr algn="ctr" defTabSz="333375">
              <a:lnSpc>
                <a:spcPct val="90000"/>
              </a:lnSpc>
              <a:spcBef>
                <a:spcPct val="0"/>
              </a:spcBef>
              <a:defRPr/>
            </a:pPr>
            <a:r>
              <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Public Service/Grants</a:t>
            </a:r>
          </a:p>
        </p:txBody>
      </p:sp>
      <p:grpSp>
        <p:nvGrpSpPr>
          <p:cNvPr id="8" name="Group 7">
            <a:extLst>
              <a:ext uri="{FF2B5EF4-FFF2-40B4-BE49-F238E27FC236}">
                <a16:creationId xmlns:a16="http://schemas.microsoft.com/office/drawing/2014/main" id="{A0EED0A1-A7E6-4F81-920E-DCE981EB4E01}"/>
              </a:ext>
            </a:extLst>
          </p:cNvPr>
          <p:cNvGrpSpPr/>
          <p:nvPr/>
        </p:nvGrpSpPr>
        <p:grpSpPr>
          <a:xfrm>
            <a:off x="4969296" y="3246587"/>
            <a:ext cx="2053440" cy="2907384"/>
            <a:chOff x="4840402" y="2013561"/>
            <a:chExt cx="2835129" cy="3983714"/>
          </a:xfrm>
          <a:effectLst/>
        </p:grpSpPr>
        <p:sp>
          <p:nvSpPr>
            <p:cNvPr id="72" name="Freeform 71"/>
            <p:cNvSpPr/>
            <p:nvPr/>
          </p:nvSpPr>
          <p:spPr>
            <a:xfrm>
              <a:off x="6493330" y="4638690"/>
              <a:ext cx="1164490" cy="415744"/>
            </a:xfrm>
            <a:custGeom>
              <a:avLst/>
              <a:gdLst>
                <a:gd name="connsiteX0" fmla="*/ 0 w 814701"/>
                <a:gd name="connsiteY0" fmla="*/ 0 h 421040"/>
                <a:gd name="connsiteX1" fmla="*/ 814701 w 814701"/>
                <a:gd name="connsiteY1" fmla="*/ 0 h 421040"/>
                <a:gd name="connsiteX2" fmla="*/ 814701 w 814701"/>
                <a:gd name="connsiteY2" fmla="*/ 421040 h 421040"/>
                <a:gd name="connsiteX3" fmla="*/ 0 w 814701"/>
                <a:gd name="connsiteY3" fmla="*/ 421040 h 421040"/>
                <a:gd name="connsiteX4" fmla="*/ 0 w 814701"/>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1" h="421040">
                  <a:moveTo>
                    <a:pt x="0" y="0"/>
                  </a:moveTo>
                  <a:lnTo>
                    <a:pt x="814701" y="0"/>
                  </a:lnTo>
                  <a:lnTo>
                    <a:pt x="814701" y="421040"/>
                  </a:lnTo>
                  <a:lnTo>
                    <a:pt x="0" y="421040"/>
                  </a:lnTo>
                  <a:lnTo>
                    <a:pt x="0" y="0"/>
                  </a:lnTo>
                  <a:close/>
                </a:path>
              </a:pathLst>
            </a:custGeom>
            <a:solidFill>
              <a:srgbClr val="FF7D7D"/>
            </a:solidFill>
            <a:ln>
              <a:solidFill>
                <a:srgbClr val="FF0000"/>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Unit Clerk</a:t>
              </a:r>
              <a:b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b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Deja  Peoples</a:t>
              </a:r>
            </a:p>
          </p:txBody>
        </p:sp>
        <p:sp>
          <p:nvSpPr>
            <p:cNvPr id="73" name="Freeform 72"/>
            <p:cNvSpPr/>
            <p:nvPr/>
          </p:nvSpPr>
          <p:spPr>
            <a:xfrm>
              <a:off x="4856338" y="4083684"/>
              <a:ext cx="1200092" cy="421040"/>
            </a:xfrm>
            <a:custGeom>
              <a:avLst/>
              <a:gdLst>
                <a:gd name="connsiteX0" fmla="*/ 0 w 814701"/>
                <a:gd name="connsiteY0" fmla="*/ 0 h 421040"/>
                <a:gd name="connsiteX1" fmla="*/ 814701 w 814701"/>
                <a:gd name="connsiteY1" fmla="*/ 0 h 421040"/>
                <a:gd name="connsiteX2" fmla="*/ 814701 w 814701"/>
                <a:gd name="connsiteY2" fmla="*/ 421040 h 421040"/>
                <a:gd name="connsiteX3" fmla="*/ 0 w 814701"/>
                <a:gd name="connsiteY3" fmla="*/ 421040 h 421040"/>
                <a:gd name="connsiteX4" fmla="*/ 0 w 814701"/>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1" h="421040">
                  <a:moveTo>
                    <a:pt x="0" y="0"/>
                  </a:moveTo>
                  <a:lnTo>
                    <a:pt x="814701" y="0"/>
                  </a:lnTo>
                  <a:lnTo>
                    <a:pt x="814701" y="421040"/>
                  </a:lnTo>
                  <a:lnTo>
                    <a:pt x="0" y="421040"/>
                  </a:lnTo>
                  <a:lnTo>
                    <a:pt x="0" y="0"/>
                  </a:lnTo>
                  <a:close/>
                </a:path>
              </a:pathLst>
            </a:custGeom>
            <a:solidFill>
              <a:srgbClr val="FF7D7D"/>
            </a:solidFill>
            <a:ln>
              <a:solidFill>
                <a:srgbClr val="FF0000"/>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Sr. HRS</a:t>
              </a:r>
            </a:p>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Randall Cornelius</a:t>
              </a:r>
            </a:p>
          </p:txBody>
        </p:sp>
        <p:sp>
          <p:nvSpPr>
            <p:cNvPr id="75" name="Freeform 74"/>
            <p:cNvSpPr/>
            <p:nvPr/>
          </p:nvSpPr>
          <p:spPr>
            <a:xfrm>
              <a:off x="6493331" y="4155210"/>
              <a:ext cx="1164491" cy="415744"/>
            </a:xfrm>
            <a:custGeom>
              <a:avLst/>
              <a:gdLst>
                <a:gd name="connsiteX0" fmla="*/ 0 w 814701"/>
                <a:gd name="connsiteY0" fmla="*/ 0 h 421040"/>
                <a:gd name="connsiteX1" fmla="*/ 814701 w 814701"/>
                <a:gd name="connsiteY1" fmla="*/ 0 h 421040"/>
                <a:gd name="connsiteX2" fmla="*/ 814701 w 814701"/>
                <a:gd name="connsiteY2" fmla="*/ 421040 h 421040"/>
                <a:gd name="connsiteX3" fmla="*/ 0 w 814701"/>
                <a:gd name="connsiteY3" fmla="*/ 421040 h 421040"/>
                <a:gd name="connsiteX4" fmla="*/ 0 w 814701"/>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1" h="421040">
                  <a:moveTo>
                    <a:pt x="0" y="0"/>
                  </a:moveTo>
                  <a:lnTo>
                    <a:pt x="814701" y="0"/>
                  </a:lnTo>
                  <a:lnTo>
                    <a:pt x="814701" y="421040"/>
                  </a:lnTo>
                  <a:lnTo>
                    <a:pt x="0" y="421040"/>
                  </a:lnTo>
                  <a:lnTo>
                    <a:pt x="0" y="0"/>
                  </a:lnTo>
                  <a:close/>
                </a:path>
              </a:pathLst>
            </a:custGeom>
            <a:solidFill>
              <a:srgbClr val="FF7D7D"/>
            </a:solidFill>
            <a:ln>
              <a:solidFill>
                <a:srgbClr val="FF0000"/>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Sr. Admin Analyst</a:t>
              </a:r>
            </a:p>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Monica Leach</a:t>
              </a:r>
            </a:p>
          </p:txBody>
        </p:sp>
        <p:sp>
          <p:nvSpPr>
            <p:cNvPr id="76" name="Freeform 75"/>
            <p:cNvSpPr/>
            <p:nvPr/>
          </p:nvSpPr>
          <p:spPr>
            <a:xfrm>
              <a:off x="4844097" y="5574135"/>
              <a:ext cx="1191905" cy="423140"/>
            </a:xfrm>
            <a:custGeom>
              <a:avLst/>
              <a:gdLst>
                <a:gd name="connsiteX0" fmla="*/ 0 w 836770"/>
                <a:gd name="connsiteY0" fmla="*/ 0 h 336214"/>
                <a:gd name="connsiteX1" fmla="*/ 836770 w 836770"/>
                <a:gd name="connsiteY1" fmla="*/ 0 h 336214"/>
                <a:gd name="connsiteX2" fmla="*/ 836770 w 836770"/>
                <a:gd name="connsiteY2" fmla="*/ 336214 h 336214"/>
                <a:gd name="connsiteX3" fmla="*/ 0 w 836770"/>
                <a:gd name="connsiteY3" fmla="*/ 336214 h 336214"/>
                <a:gd name="connsiteX4" fmla="*/ 0 w 836770"/>
                <a:gd name="connsiteY4" fmla="*/ 0 h 336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70" h="336214">
                  <a:moveTo>
                    <a:pt x="0" y="0"/>
                  </a:moveTo>
                  <a:lnTo>
                    <a:pt x="836770" y="0"/>
                  </a:lnTo>
                  <a:lnTo>
                    <a:pt x="836770" y="336214"/>
                  </a:lnTo>
                  <a:lnTo>
                    <a:pt x="0" y="336214"/>
                  </a:lnTo>
                  <a:lnTo>
                    <a:pt x="0" y="0"/>
                  </a:lnTo>
                  <a:close/>
                </a:path>
              </a:pathLst>
            </a:custGeom>
            <a:solidFill>
              <a:srgbClr val="FF7D7D"/>
            </a:solidFill>
            <a:ln>
              <a:solidFill>
                <a:srgbClr val="FF0000"/>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HRS </a:t>
              </a:r>
            </a:p>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Mattheas Simon</a:t>
              </a:r>
            </a:p>
          </p:txBody>
        </p:sp>
        <p:sp>
          <p:nvSpPr>
            <p:cNvPr id="77" name="Freeform 76"/>
            <p:cNvSpPr/>
            <p:nvPr/>
          </p:nvSpPr>
          <p:spPr>
            <a:xfrm>
              <a:off x="4840402" y="4598878"/>
              <a:ext cx="1211076" cy="391792"/>
            </a:xfrm>
            <a:custGeom>
              <a:avLst/>
              <a:gdLst>
                <a:gd name="connsiteX0" fmla="*/ 0 w 814701"/>
                <a:gd name="connsiteY0" fmla="*/ 0 h 421040"/>
                <a:gd name="connsiteX1" fmla="*/ 814701 w 814701"/>
                <a:gd name="connsiteY1" fmla="*/ 0 h 421040"/>
                <a:gd name="connsiteX2" fmla="*/ 814701 w 814701"/>
                <a:gd name="connsiteY2" fmla="*/ 421040 h 421040"/>
                <a:gd name="connsiteX3" fmla="*/ 0 w 814701"/>
                <a:gd name="connsiteY3" fmla="*/ 421040 h 421040"/>
                <a:gd name="connsiteX4" fmla="*/ 0 w 814701"/>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1" h="421040">
                  <a:moveTo>
                    <a:pt x="0" y="0"/>
                  </a:moveTo>
                  <a:lnTo>
                    <a:pt x="814701" y="0"/>
                  </a:lnTo>
                  <a:lnTo>
                    <a:pt x="814701" y="421040"/>
                  </a:lnTo>
                  <a:lnTo>
                    <a:pt x="0" y="421040"/>
                  </a:lnTo>
                  <a:lnTo>
                    <a:pt x="0" y="0"/>
                  </a:lnTo>
                  <a:close/>
                </a:path>
              </a:pathLst>
            </a:custGeom>
            <a:solidFill>
              <a:srgbClr val="FF7D7D"/>
            </a:solidFill>
            <a:ln>
              <a:solidFill>
                <a:srgbClr val="FF0000"/>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Sr. HRS</a:t>
              </a:r>
            </a:p>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Niles Williams</a:t>
              </a:r>
            </a:p>
          </p:txBody>
        </p:sp>
        <p:sp>
          <p:nvSpPr>
            <p:cNvPr id="80" name="Freeform 79"/>
            <p:cNvSpPr/>
            <p:nvPr/>
          </p:nvSpPr>
          <p:spPr>
            <a:xfrm>
              <a:off x="6493328" y="5154590"/>
              <a:ext cx="1182203" cy="439493"/>
            </a:xfrm>
            <a:custGeom>
              <a:avLst/>
              <a:gdLst>
                <a:gd name="connsiteX0" fmla="*/ 0 w 814705"/>
                <a:gd name="connsiteY0" fmla="*/ 0 h 421040"/>
                <a:gd name="connsiteX1" fmla="*/ 814705 w 814705"/>
                <a:gd name="connsiteY1" fmla="*/ 0 h 421040"/>
                <a:gd name="connsiteX2" fmla="*/ 814705 w 814705"/>
                <a:gd name="connsiteY2" fmla="*/ 421040 h 421040"/>
                <a:gd name="connsiteX3" fmla="*/ 0 w 814705"/>
                <a:gd name="connsiteY3" fmla="*/ 421040 h 421040"/>
                <a:gd name="connsiteX4" fmla="*/ 0 w 814705"/>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040">
                  <a:moveTo>
                    <a:pt x="0" y="0"/>
                  </a:moveTo>
                  <a:lnTo>
                    <a:pt x="814705" y="0"/>
                  </a:lnTo>
                  <a:lnTo>
                    <a:pt x="814705" y="421040"/>
                  </a:lnTo>
                  <a:lnTo>
                    <a:pt x="0" y="421040"/>
                  </a:lnTo>
                  <a:lnTo>
                    <a:pt x="0" y="0"/>
                  </a:lnTo>
                  <a:close/>
                </a:path>
              </a:pathLst>
            </a:custGeom>
            <a:solidFill>
              <a:srgbClr val="FF7D7D"/>
            </a:solidFill>
            <a:ln>
              <a:solidFill>
                <a:srgbClr val="FF0000"/>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Admin Analyst</a:t>
              </a:r>
            </a:p>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Jessica Chapman</a:t>
              </a:r>
            </a:p>
          </p:txBody>
        </p:sp>
        <p:sp>
          <p:nvSpPr>
            <p:cNvPr id="82" name="Freeform 81"/>
            <p:cNvSpPr/>
            <p:nvPr/>
          </p:nvSpPr>
          <p:spPr>
            <a:xfrm>
              <a:off x="5202606" y="2013561"/>
              <a:ext cx="2018880" cy="432334"/>
            </a:xfrm>
            <a:custGeom>
              <a:avLst/>
              <a:gdLst>
                <a:gd name="connsiteX0" fmla="*/ 0 w 814705"/>
                <a:gd name="connsiteY0" fmla="*/ 0 h 421040"/>
                <a:gd name="connsiteX1" fmla="*/ 814705 w 814705"/>
                <a:gd name="connsiteY1" fmla="*/ 0 h 421040"/>
                <a:gd name="connsiteX2" fmla="*/ 814705 w 814705"/>
                <a:gd name="connsiteY2" fmla="*/ 421040 h 421040"/>
                <a:gd name="connsiteX3" fmla="*/ 0 w 814705"/>
                <a:gd name="connsiteY3" fmla="*/ 421040 h 421040"/>
                <a:gd name="connsiteX4" fmla="*/ 0 w 814705"/>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040">
                  <a:moveTo>
                    <a:pt x="0" y="0"/>
                  </a:moveTo>
                  <a:lnTo>
                    <a:pt x="814705" y="0"/>
                  </a:lnTo>
                  <a:lnTo>
                    <a:pt x="814705" y="421040"/>
                  </a:lnTo>
                  <a:lnTo>
                    <a:pt x="0" y="421040"/>
                  </a:lnTo>
                  <a:lnTo>
                    <a:pt x="0" y="0"/>
                  </a:lnTo>
                  <a:close/>
                </a:path>
              </a:pathLst>
            </a:custGeom>
            <a:solidFill>
              <a:srgbClr val="FF7D7D"/>
            </a:solidFill>
            <a:ln>
              <a:solidFill>
                <a:srgbClr val="FF0000"/>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Sr. Project Manager </a:t>
              </a:r>
            </a:p>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Courtney Newton</a:t>
              </a:r>
            </a:p>
          </p:txBody>
        </p:sp>
        <p:sp>
          <p:nvSpPr>
            <p:cNvPr id="83" name="Freeform 82"/>
            <p:cNvSpPr/>
            <p:nvPr/>
          </p:nvSpPr>
          <p:spPr>
            <a:xfrm>
              <a:off x="5763194" y="2485523"/>
              <a:ext cx="1534569" cy="513533"/>
            </a:xfrm>
            <a:custGeom>
              <a:avLst/>
              <a:gdLst>
                <a:gd name="connsiteX0" fmla="*/ 0 w 814701"/>
                <a:gd name="connsiteY0" fmla="*/ 0 h 433133"/>
                <a:gd name="connsiteX1" fmla="*/ 814701 w 814701"/>
                <a:gd name="connsiteY1" fmla="*/ 0 h 433133"/>
                <a:gd name="connsiteX2" fmla="*/ 814701 w 814701"/>
                <a:gd name="connsiteY2" fmla="*/ 433133 h 433133"/>
                <a:gd name="connsiteX3" fmla="*/ 0 w 814701"/>
                <a:gd name="connsiteY3" fmla="*/ 433133 h 433133"/>
                <a:gd name="connsiteX4" fmla="*/ 0 w 814701"/>
                <a:gd name="connsiteY4" fmla="*/ 0 h 433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1" h="433133">
                  <a:moveTo>
                    <a:pt x="0" y="0"/>
                  </a:moveTo>
                  <a:lnTo>
                    <a:pt x="814701" y="0"/>
                  </a:lnTo>
                  <a:lnTo>
                    <a:pt x="814701" y="433133"/>
                  </a:lnTo>
                  <a:lnTo>
                    <a:pt x="0" y="433133"/>
                  </a:lnTo>
                  <a:lnTo>
                    <a:pt x="0" y="0"/>
                  </a:lnTo>
                  <a:close/>
                </a:path>
              </a:pathLst>
            </a:custGeom>
            <a:solidFill>
              <a:srgbClr val="FF7D7D"/>
            </a:solidFill>
            <a:ln>
              <a:solidFill>
                <a:srgbClr val="FF0000"/>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286" tIns="4286" rIns="4286" bIns="4286" numCol="1" spcCol="1270" anchor="ctr" anchorCtr="0">
              <a:noAutofit/>
            </a:bodyPr>
            <a:lstStyle/>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Project Manager </a:t>
              </a:r>
              <a:b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b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Lareisha Higginbottom</a:t>
              </a:r>
            </a:p>
          </p:txBody>
        </p:sp>
        <p:sp>
          <p:nvSpPr>
            <p:cNvPr id="84" name="Freeform 83"/>
            <p:cNvSpPr/>
            <p:nvPr/>
          </p:nvSpPr>
          <p:spPr>
            <a:xfrm>
              <a:off x="4847287" y="5084824"/>
              <a:ext cx="1191905" cy="391792"/>
            </a:xfrm>
            <a:custGeom>
              <a:avLst/>
              <a:gdLst>
                <a:gd name="connsiteX0" fmla="*/ 0 w 814701"/>
                <a:gd name="connsiteY0" fmla="*/ 0 h 421040"/>
                <a:gd name="connsiteX1" fmla="*/ 814701 w 814701"/>
                <a:gd name="connsiteY1" fmla="*/ 0 h 421040"/>
                <a:gd name="connsiteX2" fmla="*/ 814701 w 814701"/>
                <a:gd name="connsiteY2" fmla="*/ 421040 h 421040"/>
                <a:gd name="connsiteX3" fmla="*/ 0 w 814701"/>
                <a:gd name="connsiteY3" fmla="*/ 421040 h 421040"/>
                <a:gd name="connsiteX4" fmla="*/ 0 w 814701"/>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1" h="421040">
                  <a:moveTo>
                    <a:pt x="0" y="0"/>
                  </a:moveTo>
                  <a:lnTo>
                    <a:pt x="814701" y="0"/>
                  </a:lnTo>
                  <a:lnTo>
                    <a:pt x="814701" y="421040"/>
                  </a:lnTo>
                  <a:lnTo>
                    <a:pt x="0" y="421040"/>
                  </a:lnTo>
                  <a:lnTo>
                    <a:pt x="0" y="0"/>
                  </a:lnTo>
                  <a:close/>
                </a:path>
              </a:pathLst>
            </a:custGeom>
            <a:solidFill>
              <a:srgbClr val="FF7D7D"/>
            </a:solidFill>
            <a:ln>
              <a:solidFill>
                <a:srgbClr val="C00000"/>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Sr. HRS</a:t>
              </a:r>
            </a:p>
            <a:p>
              <a:pPr algn="ctr" defTabSz="333375">
                <a:lnSpc>
                  <a:spcPct val="90000"/>
                </a:lnSpc>
                <a:spcBef>
                  <a:spcPct val="0"/>
                </a:spcBef>
                <a:spcAft>
                  <a:spcPct val="35000"/>
                </a:spcAft>
                <a:defRPr/>
              </a:pPr>
              <a:r>
                <a:rPr lang="en-US" sz="825" b="1" dirty="0">
                  <a:solidFill>
                    <a:prstClr val="black">
                      <a:hueOff val="0"/>
                      <a:satOff val="0"/>
                      <a:lumOff val="0"/>
                      <a:alphaOff val="0"/>
                    </a:prstClr>
                  </a:solidFill>
                  <a:highlight>
                    <a:srgbClr val="FFFF00"/>
                  </a:highlight>
                  <a:latin typeface="Times New Roman" panose="02020603050405020304" pitchFamily="18" charset="0"/>
                  <a:cs typeface="Times New Roman" panose="02020603050405020304" pitchFamily="18" charset="0"/>
                </a:rPr>
                <a:t>Vacant</a:t>
              </a:r>
            </a:p>
          </p:txBody>
        </p:sp>
      </p:grpSp>
      <p:sp>
        <p:nvSpPr>
          <p:cNvPr id="101" name="Freeform 100"/>
          <p:cNvSpPr/>
          <p:nvPr/>
        </p:nvSpPr>
        <p:spPr>
          <a:xfrm>
            <a:off x="4075194" y="4037090"/>
            <a:ext cx="804621" cy="356950"/>
          </a:xfrm>
          <a:custGeom>
            <a:avLst/>
            <a:gdLst>
              <a:gd name="connsiteX0" fmla="*/ 0 w 814705"/>
              <a:gd name="connsiteY0" fmla="*/ 0 h 421040"/>
              <a:gd name="connsiteX1" fmla="*/ 814705 w 814705"/>
              <a:gd name="connsiteY1" fmla="*/ 0 h 421040"/>
              <a:gd name="connsiteX2" fmla="*/ 814705 w 814705"/>
              <a:gd name="connsiteY2" fmla="*/ 421040 h 421040"/>
              <a:gd name="connsiteX3" fmla="*/ 0 w 814705"/>
              <a:gd name="connsiteY3" fmla="*/ 421040 h 421040"/>
              <a:gd name="connsiteX4" fmla="*/ 0 w 814705"/>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040">
                <a:moveTo>
                  <a:pt x="0" y="0"/>
                </a:moveTo>
                <a:lnTo>
                  <a:pt x="814705" y="0"/>
                </a:lnTo>
                <a:lnTo>
                  <a:pt x="814705" y="421040"/>
                </a:lnTo>
                <a:lnTo>
                  <a:pt x="0" y="421040"/>
                </a:lnTo>
                <a:lnTo>
                  <a:pt x="0" y="0"/>
                </a:lnTo>
                <a:close/>
              </a:path>
            </a:pathLst>
          </a:custGeom>
          <a:solidFill>
            <a:srgbClr val="92D050"/>
          </a:solidFill>
          <a:ln>
            <a:noFill/>
          </a:ln>
          <a:effectLst/>
          <a:scene3d>
            <a:camera prst="orthographicFront"/>
            <a:lightRig rig="threePt" dir="t">
              <a:rot lat="0" lon="0" rev="7500000"/>
            </a:lightRig>
          </a:scene3d>
          <a:sp3d prstMaterial="plastic">
            <a:bevelT w="127000" h="25400"/>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Admin Analyst </a:t>
            </a:r>
            <a:b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br>
            <a:r>
              <a:rPr lang="en-US" sz="825" b="1" dirty="0">
                <a:ln/>
                <a:solidFill>
                  <a:prstClr val="black">
                    <a:hueOff val="0"/>
                    <a:satOff val="0"/>
                    <a:lumOff val="0"/>
                    <a:alphaOff val="0"/>
                  </a:prstClr>
                </a:solidFill>
                <a:highlight>
                  <a:srgbClr val="FFFF00"/>
                </a:highlight>
                <a:latin typeface="Times New Roman" panose="02020603050405020304" pitchFamily="18" charset="0"/>
                <a:cs typeface="Times New Roman" panose="02020603050405020304" pitchFamily="18" charset="0"/>
              </a:rPr>
              <a:t>Vacant</a:t>
            </a:r>
          </a:p>
        </p:txBody>
      </p:sp>
      <p:sp>
        <p:nvSpPr>
          <p:cNvPr id="136" name="Freeform 100">
            <a:extLst>
              <a:ext uri="{FF2B5EF4-FFF2-40B4-BE49-F238E27FC236}">
                <a16:creationId xmlns:a16="http://schemas.microsoft.com/office/drawing/2014/main" id="{5384EDF7-6FB5-4F78-B5FC-120572179627}"/>
              </a:ext>
            </a:extLst>
          </p:cNvPr>
          <p:cNvSpPr/>
          <p:nvPr/>
        </p:nvSpPr>
        <p:spPr>
          <a:xfrm>
            <a:off x="3273127" y="5826130"/>
            <a:ext cx="753830" cy="283307"/>
          </a:xfrm>
          <a:custGeom>
            <a:avLst/>
            <a:gdLst>
              <a:gd name="connsiteX0" fmla="*/ 0 w 814705"/>
              <a:gd name="connsiteY0" fmla="*/ 0 h 421040"/>
              <a:gd name="connsiteX1" fmla="*/ 814705 w 814705"/>
              <a:gd name="connsiteY1" fmla="*/ 0 h 421040"/>
              <a:gd name="connsiteX2" fmla="*/ 814705 w 814705"/>
              <a:gd name="connsiteY2" fmla="*/ 421040 h 421040"/>
              <a:gd name="connsiteX3" fmla="*/ 0 w 814705"/>
              <a:gd name="connsiteY3" fmla="*/ 421040 h 421040"/>
              <a:gd name="connsiteX4" fmla="*/ 0 w 814705"/>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040">
                <a:moveTo>
                  <a:pt x="0" y="0"/>
                </a:moveTo>
                <a:lnTo>
                  <a:pt x="814705" y="0"/>
                </a:lnTo>
                <a:lnTo>
                  <a:pt x="814705" y="421040"/>
                </a:lnTo>
                <a:lnTo>
                  <a:pt x="0" y="421040"/>
                </a:lnTo>
                <a:lnTo>
                  <a:pt x="0" y="0"/>
                </a:lnTo>
                <a:close/>
              </a:path>
            </a:pathLst>
          </a:custGeom>
          <a:solidFill>
            <a:srgbClr val="92D050"/>
          </a:solidFill>
          <a:ln>
            <a:noFill/>
          </a:ln>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GMC</a:t>
            </a:r>
            <a:b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b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DJ Ramirez</a:t>
            </a:r>
          </a:p>
        </p:txBody>
      </p:sp>
      <p:sp>
        <p:nvSpPr>
          <p:cNvPr id="137" name="Freeform 109">
            <a:extLst>
              <a:ext uri="{FF2B5EF4-FFF2-40B4-BE49-F238E27FC236}">
                <a16:creationId xmlns:a16="http://schemas.microsoft.com/office/drawing/2014/main" id="{9BBED3AF-7942-4811-AF26-0B8B2E24CACB}"/>
              </a:ext>
            </a:extLst>
          </p:cNvPr>
          <p:cNvSpPr/>
          <p:nvPr/>
        </p:nvSpPr>
        <p:spPr>
          <a:xfrm>
            <a:off x="1613491" y="5331572"/>
            <a:ext cx="801059" cy="312955"/>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FFC000">
              <a:alpha val="50000"/>
            </a:srgbClr>
          </a:solidFill>
          <a:ln>
            <a:noFill/>
          </a:ln>
          <a:effectLst>
            <a:reflection blurRad="12700" stA="26000" endPos="32000" dist="12700" dir="5400000" sy="-100000" rotWithShape="0"/>
            <a:softEdge rad="12700"/>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CRR</a:t>
            </a:r>
          </a:p>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Flora Johnson</a:t>
            </a:r>
          </a:p>
        </p:txBody>
      </p:sp>
      <p:sp>
        <p:nvSpPr>
          <p:cNvPr id="142" name="Freeform 78">
            <a:extLst>
              <a:ext uri="{FF2B5EF4-FFF2-40B4-BE49-F238E27FC236}">
                <a16:creationId xmlns:a16="http://schemas.microsoft.com/office/drawing/2014/main" id="{9EF9EDAA-8476-4B9D-A4F3-88002A7A672E}"/>
              </a:ext>
            </a:extLst>
          </p:cNvPr>
          <p:cNvSpPr/>
          <p:nvPr/>
        </p:nvSpPr>
        <p:spPr>
          <a:xfrm>
            <a:off x="6166486" y="4396751"/>
            <a:ext cx="824730" cy="354568"/>
          </a:xfrm>
          <a:custGeom>
            <a:avLst/>
            <a:gdLst>
              <a:gd name="connsiteX0" fmla="*/ 0 w 814705"/>
              <a:gd name="connsiteY0" fmla="*/ 0 h 421040"/>
              <a:gd name="connsiteX1" fmla="*/ 814705 w 814705"/>
              <a:gd name="connsiteY1" fmla="*/ 0 h 421040"/>
              <a:gd name="connsiteX2" fmla="*/ 814705 w 814705"/>
              <a:gd name="connsiteY2" fmla="*/ 421040 h 421040"/>
              <a:gd name="connsiteX3" fmla="*/ 0 w 814705"/>
              <a:gd name="connsiteY3" fmla="*/ 421040 h 421040"/>
              <a:gd name="connsiteX4" fmla="*/ 0 w 814705"/>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040">
                <a:moveTo>
                  <a:pt x="0" y="0"/>
                </a:moveTo>
                <a:lnTo>
                  <a:pt x="814705" y="0"/>
                </a:lnTo>
                <a:lnTo>
                  <a:pt x="814705" y="421040"/>
                </a:lnTo>
                <a:lnTo>
                  <a:pt x="0" y="421040"/>
                </a:lnTo>
                <a:lnTo>
                  <a:pt x="0" y="0"/>
                </a:lnTo>
                <a:close/>
              </a:path>
            </a:pathLst>
          </a:custGeom>
          <a:solidFill>
            <a:srgbClr val="FF7D7D"/>
          </a:solidFill>
          <a:ln>
            <a:solidFill>
              <a:srgbClr val="FF0000"/>
            </a:solidFill>
          </a:ln>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Sr. Urban Designer</a:t>
            </a:r>
            <a:b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b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Erica Chisolm</a:t>
            </a:r>
          </a:p>
        </p:txBody>
      </p:sp>
      <p:sp>
        <p:nvSpPr>
          <p:cNvPr id="128" name="Freeform 67">
            <a:extLst>
              <a:ext uri="{FF2B5EF4-FFF2-40B4-BE49-F238E27FC236}">
                <a16:creationId xmlns:a16="http://schemas.microsoft.com/office/drawing/2014/main" id="{F7730075-2C09-4932-B317-B3852944D0DF}"/>
              </a:ext>
            </a:extLst>
          </p:cNvPr>
          <p:cNvSpPr/>
          <p:nvPr/>
        </p:nvSpPr>
        <p:spPr>
          <a:xfrm>
            <a:off x="7048024" y="3736947"/>
            <a:ext cx="920804" cy="338209"/>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chemeClr val="accent5">
              <a:lumMod val="60000"/>
              <a:lumOff val="40000"/>
            </a:schemeClr>
          </a:solidFill>
          <a:ln>
            <a:noFill/>
          </a:ln>
          <a:scene3d>
            <a:camera prst="orthographicFront"/>
            <a:lightRig rig="threePt" dir="t">
              <a:rot lat="0" lon="0" rev="7500000"/>
            </a:lightRig>
          </a:scene3d>
          <a:sp3d prstMaterial="plastic">
            <a:bevelT w="127000" h="25400"/>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Public Relations Coordinator </a:t>
            </a:r>
          </a:p>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Chelsi Law</a:t>
            </a:r>
          </a:p>
        </p:txBody>
      </p:sp>
      <p:sp>
        <p:nvSpPr>
          <p:cNvPr id="121" name="Freeform 64">
            <a:extLst>
              <a:ext uri="{FF2B5EF4-FFF2-40B4-BE49-F238E27FC236}">
                <a16:creationId xmlns:a16="http://schemas.microsoft.com/office/drawing/2014/main" id="{FF78CC32-578E-4546-94B5-9DAAF7FEB21D}"/>
              </a:ext>
            </a:extLst>
          </p:cNvPr>
          <p:cNvSpPr/>
          <p:nvPr/>
        </p:nvSpPr>
        <p:spPr>
          <a:xfrm>
            <a:off x="9079829" y="1092870"/>
            <a:ext cx="1556648" cy="621795"/>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C198E0"/>
          </a:solidFill>
          <a:effectLst/>
          <a:scene3d>
            <a:camera prst="orthographicFront"/>
            <a:lightRig rig="threePt" dir="t">
              <a:rot lat="0" lon="0" rev="7500000"/>
            </a:lightRig>
          </a:scene3d>
          <a:sp3d prstMaterial="plastic">
            <a:bevelT w="127000" h="25400"/>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1200"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Director</a:t>
            </a:r>
          </a:p>
          <a:p>
            <a:pPr algn="ctr" defTabSz="333375">
              <a:lnSpc>
                <a:spcPct val="90000"/>
              </a:lnSpc>
              <a:spcBef>
                <a:spcPct val="0"/>
              </a:spcBef>
              <a:spcAft>
                <a:spcPct val="35000"/>
              </a:spcAft>
              <a:defRPr/>
            </a:pPr>
            <a:r>
              <a:rPr lang="en-US" sz="1200"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Land Bank</a:t>
            </a:r>
          </a:p>
          <a:p>
            <a:pPr algn="ctr" defTabSz="333375">
              <a:lnSpc>
                <a:spcPct val="90000"/>
              </a:lnSpc>
              <a:spcBef>
                <a:spcPct val="0"/>
              </a:spcBef>
              <a:spcAft>
                <a:spcPct val="35000"/>
              </a:spcAft>
              <a:defRPr/>
            </a:pPr>
            <a:r>
              <a:rPr lang="en-US" sz="1200"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Caroline Douglas</a:t>
            </a:r>
          </a:p>
        </p:txBody>
      </p:sp>
      <p:cxnSp>
        <p:nvCxnSpPr>
          <p:cNvPr id="23" name="Straight Connector 22">
            <a:extLst>
              <a:ext uri="{FF2B5EF4-FFF2-40B4-BE49-F238E27FC236}">
                <a16:creationId xmlns:a16="http://schemas.microsoft.com/office/drawing/2014/main" id="{2809D6AD-F22E-4FDB-A37C-A5942A11FC00}"/>
              </a:ext>
            </a:extLst>
          </p:cNvPr>
          <p:cNvCxnSpPr>
            <a:cxnSpLocks/>
          </p:cNvCxnSpPr>
          <p:nvPr/>
        </p:nvCxnSpPr>
        <p:spPr>
          <a:xfrm flipV="1">
            <a:off x="6056070" y="1805377"/>
            <a:ext cx="0" cy="157505"/>
          </a:xfrm>
          <a:prstGeom prst="line">
            <a:avLst/>
          </a:prstGeom>
          <a:ln w="19050" cap="rnd">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B49FC6-6B25-43BA-843F-0A0F626478CC}"/>
              </a:ext>
            </a:extLst>
          </p:cNvPr>
          <p:cNvCxnSpPr>
            <a:cxnSpLocks/>
          </p:cNvCxnSpPr>
          <p:nvPr/>
        </p:nvCxnSpPr>
        <p:spPr>
          <a:xfrm flipV="1">
            <a:off x="1654925" y="1954567"/>
            <a:ext cx="7698770" cy="8315"/>
          </a:xfrm>
          <a:prstGeom prst="line">
            <a:avLst/>
          </a:prstGeom>
          <a:ln w="19050" cap="rnd">
            <a:solidFill>
              <a:srgbClr val="0070C0"/>
            </a:solidFill>
            <a:round/>
          </a:ln>
          <a:effectLst/>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FB3C179-8BC7-4E8D-9BAB-EA364FA78802}"/>
              </a:ext>
            </a:extLst>
          </p:cNvPr>
          <p:cNvCxnSpPr>
            <a:cxnSpLocks/>
          </p:cNvCxnSpPr>
          <p:nvPr/>
        </p:nvCxnSpPr>
        <p:spPr>
          <a:xfrm>
            <a:off x="2941706" y="1958980"/>
            <a:ext cx="0" cy="121163"/>
          </a:xfrm>
          <a:prstGeom prst="line">
            <a:avLst/>
          </a:prstGeom>
          <a:ln w="19050" cap="rnd">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4E91B89-0E04-4CA7-81BB-BC43D7247C55}"/>
              </a:ext>
            </a:extLst>
          </p:cNvPr>
          <p:cNvCxnSpPr>
            <a:cxnSpLocks/>
          </p:cNvCxnSpPr>
          <p:nvPr/>
        </p:nvCxnSpPr>
        <p:spPr>
          <a:xfrm>
            <a:off x="5056167" y="2538289"/>
            <a:ext cx="0" cy="103218"/>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113" name="Freeform 112"/>
          <p:cNvSpPr/>
          <p:nvPr/>
        </p:nvSpPr>
        <p:spPr>
          <a:xfrm>
            <a:off x="6000542" y="2064744"/>
            <a:ext cx="1397905" cy="482955"/>
          </a:xfrm>
          <a:custGeom>
            <a:avLst/>
            <a:gdLst>
              <a:gd name="connsiteX0" fmla="*/ 0 w 814705"/>
              <a:gd name="connsiteY0" fmla="*/ 0 h 496253"/>
              <a:gd name="connsiteX1" fmla="*/ 814705 w 814705"/>
              <a:gd name="connsiteY1" fmla="*/ 0 h 496253"/>
              <a:gd name="connsiteX2" fmla="*/ 814705 w 814705"/>
              <a:gd name="connsiteY2" fmla="*/ 496253 h 496253"/>
              <a:gd name="connsiteX3" fmla="*/ 0 w 814705"/>
              <a:gd name="connsiteY3" fmla="*/ 496253 h 496253"/>
              <a:gd name="connsiteX4" fmla="*/ 0 w 814705"/>
              <a:gd name="connsiteY4" fmla="*/ 0 h 496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96253">
                <a:moveTo>
                  <a:pt x="0" y="0"/>
                </a:moveTo>
                <a:lnTo>
                  <a:pt x="814705" y="0"/>
                </a:lnTo>
                <a:lnTo>
                  <a:pt x="814705" y="496253"/>
                </a:lnTo>
                <a:lnTo>
                  <a:pt x="0" y="496253"/>
                </a:lnTo>
                <a:lnTo>
                  <a:pt x="0" y="0"/>
                </a:lnTo>
                <a:close/>
              </a:path>
            </a:pathLst>
          </a:custGeom>
          <a:solidFill>
            <a:srgbClr val="C7D5D1"/>
          </a:solidFill>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Senior Deputy Director </a:t>
            </a:r>
          </a:p>
          <a:p>
            <a:pPr algn="ctr" defTabSz="333375">
              <a:lnSpc>
                <a:spcPct val="90000"/>
              </a:lnSpc>
              <a:spcBef>
                <a:spcPct val="0"/>
              </a:spcBef>
              <a:defRPr/>
            </a:pPr>
            <a:endParaRPr lang="en-US" sz="750" dirty="0">
              <a:ln/>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ctr" defTabSz="333375">
              <a:lnSpc>
                <a:spcPct val="90000"/>
              </a:lnSpc>
              <a:spcBef>
                <a:spcPct val="0"/>
              </a:spcBef>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Cory Stallworth</a:t>
            </a:r>
          </a:p>
        </p:txBody>
      </p:sp>
      <p:sp>
        <p:nvSpPr>
          <p:cNvPr id="99" name="Freeform 101">
            <a:extLst>
              <a:ext uri="{FF2B5EF4-FFF2-40B4-BE49-F238E27FC236}">
                <a16:creationId xmlns:a16="http://schemas.microsoft.com/office/drawing/2014/main" id="{6D46DAFD-24F5-4D13-BBE8-7FE885FFC439}"/>
              </a:ext>
            </a:extLst>
          </p:cNvPr>
          <p:cNvSpPr/>
          <p:nvPr/>
        </p:nvSpPr>
        <p:spPr>
          <a:xfrm>
            <a:off x="5226344" y="2757583"/>
            <a:ext cx="1462244" cy="436119"/>
          </a:xfrm>
          <a:custGeom>
            <a:avLst/>
            <a:gdLst>
              <a:gd name="connsiteX0" fmla="*/ 0 w 814705"/>
              <a:gd name="connsiteY0" fmla="*/ 0 h 496253"/>
              <a:gd name="connsiteX1" fmla="*/ 814705 w 814705"/>
              <a:gd name="connsiteY1" fmla="*/ 0 h 496253"/>
              <a:gd name="connsiteX2" fmla="*/ 814705 w 814705"/>
              <a:gd name="connsiteY2" fmla="*/ 496253 h 496253"/>
              <a:gd name="connsiteX3" fmla="*/ 0 w 814705"/>
              <a:gd name="connsiteY3" fmla="*/ 496253 h 496253"/>
              <a:gd name="connsiteX4" fmla="*/ 0 w 814705"/>
              <a:gd name="connsiteY4" fmla="*/ 0 h 496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96253">
                <a:moveTo>
                  <a:pt x="0" y="0"/>
                </a:moveTo>
                <a:lnTo>
                  <a:pt x="814705" y="0"/>
                </a:lnTo>
                <a:lnTo>
                  <a:pt x="814705" y="496253"/>
                </a:lnTo>
                <a:lnTo>
                  <a:pt x="0" y="496253"/>
                </a:lnTo>
                <a:lnTo>
                  <a:pt x="0" y="0"/>
                </a:lnTo>
                <a:close/>
              </a:path>
            </a:pathLst>
          </a:custGeom>
          <a:solidFill>
            <a:srgbClr val="FF7D7D"/>
          </a:solidFill>
          <a:ln w="12700">
            <a:solidFill>
              <a:schemeClr val="tx1"/>
            </a:solidFill>
          </a:ln>
          <a:effectLst/>
          <a:scene3d>
            <a:camera prst="orthographicFront"/>
            <a:lightRig rig="threePt" dir="t">
              <a:rot lat="0" lon="0" rev="7500000"/>
            </a:lightRig>
          </a:scene3d>
          <a:sp3d prstMaterial="plastic">
            <a:bevelT w="127000" h="25400"/>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105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Housing</a:t>
            </a:r>
          </a:p>
        </p:txBody>
      </p:sp>
      <p:cxnSp>
        <p:nvCxnSpPr>
          <p:cNvPr id="108" name="Straight Connector 107">
            <a:extLst>
              <a:ext uri="{FF2B5EF4-FFF2-40B4-BE49-F238E27FC236}">
                <a16:creationId xmlns:a16="http://schemas.microsoft.com/office/drawing/2014/main" id="{CBEE93B4-8907-4943-A2FA-153321BACE1C}"/>
              </a:ext>
            </a:extLst>
          </p:cNvPr>
          <p:cNvCxnSpPr>
            <a:cxnSpLocks/>
          </p:cNvCxnSpPr>
          <p:nvPr/>
        </p:nvCxnSpPr>
        <p:spPr>
          <a:xfrm>
            <a:off x="5056167" y="1922293"/>
            <a:ext cx="0" cy="136096"/>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122" name="Freeform 114">
            <a:extLst>
              <a:ext uri="{FF2B5EF4-FFF2-40B4-BE49-F238E27FC236}">
                <a16:creationId xmlns:a16="http://schemas.microsoft.com/office/drawing/2014/main" id="{E869D51F-A0F5-4AF1-B7D9-1DAFE1DDA170}"/>
              </a:ext>
            </a:extLst>
          </p:cNvPr>
          <p:cNvSpPr/>
          <p:nvPr/>
        </p:nvSpPr>
        <p:spPr>
          <a:xfrm>
            <a:off x="7281283" y="1283223"/>
            <a:ext cx="1054765" cy="518771"/>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chemeClr val="accent4">
              <a:lumMod val="40000"/>
              <a:lumOff val="60000"/>
            </a:schemeClr>
          </a:solidFill>
          <a:ln>
            <a:noFill/>
          </a:ln>
          <a:scene3d>
            <a:camera prst="orthographicFront"/>
            <a:lightRig rig="threePt" dir="t">
              <a:rot lat="0" lon="0" rev="7500000"/>
            </a:lightRig>
          </a:scene3d>
          <a:sp3d prstMaterial="plastic">
            <a:bevelT w="127000" h="25400"/>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Project Manager</a:t>
            </a:r>
          </a:p>
          <a:p>
            <a:pPr algn="ctr" defTabSz="333375">
              <a:lnSpc>
                <a:spcPct val="90000"/>
              </a:lnSpc>
              <a:spcBef>
                <a:spcPct val="0"/>
              </a:spcBef>
              <a:spcAft>
                <a:spcPct val="35000"/>
              </a:spcAft>
              <a:defRPr/>
            </a:pPr>
            <a:r>
              <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Porchia Rawls</a:t>
            </a:r>
          </a:p>
        </p:txBody>
      </p:sp>
      <p:sp>
        <p:nvSpPr>
          <p:cNvPr id="127" name="Freeform 113">
            <a:extLst>
              <a:ext uri="{FF2B5EF4-FFF2-40B4-BE49-F238E27FC236}">
                <a16:creationId xmlns:a16="http://schemas.microsoft.com/office/drawing/2014/main" id="{B5552D1F-6C70-446C-B820-8AED764B509C}"/>
              </a:ext>
            </a:extLst>
          </p:cNvPr>
          <p:cNvSpPr/>
          <p:nvPr/>
        </p:nvSpPr>
        <p:spPr>
          <a:xfrm>
            <a:off x="8384038" y="4645578"/>
            <a:ext cx="785978" cy="317915"/>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0AE7FE"/>
          </a:solidFill>
          <a:effectLst>
            <a:outerShdw blurRad="50800" dist="50800" dir="5400000" algn="ctr" rotWithShape="0">
              <a:srgbClr val="00B0F0"/>
            </a:outerShdw>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endParaRPr lang="en-US" sz="675"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Sr. Accountant</a:t>
            </a:r>
            <a:b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b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Jevon Larkins</a:t>
            </a:r>
          </a:p>
          <a:p>
            <a:pPr algn="ctr" defTabSz="333375">
              <a:lnSpc>
                <a:spcPct val="90000"/>
              </a:lnSpc>
              <a:spcBef>
                <a:spcPct val="0"/>
              </a:spcBef>
              <a:spcAft>
                <a:spcPct val="35000"/>
              </a:spcAft>
              <a:defRPr/>
            </a:pPr>
            <a:endParaRPr lang="en-US" sz="675" b="1" dirty="0">
              <a:ln/>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129" name="Freeform 113">
            <a:extLst>
              <a:ext uri="{FF2B5EF4-FFF2-40B4-BE49-F238E27FC236}">
                <a16:creationId xmlns:a16="http://schemas.microsoft.com/office/drawing/2014/main" id="{6BCA973C-4AF8-4B2F-B284-220DAD191EE1}"/>
              </a:ext>
            </a:extLst>
          </p:cNvPr>
          <p:cNvSpPr/>
          <p:nvPr/>
        </p:nvSpPr>
        <p:spPr>
          <a:xfrm>
            <a:off x="8397796" y="5062284"/>
            <a:ext cx="785978" cy="340904"/>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0AE7FE"/>
          </a:solidFill>
          <a:effectLst>
            <a:outerShdw blurRad="50800" dist="50800" dir="5400000" algn="ctr" rotWithShape="0">
              <a:srgbClr val="00B0F0"/>
            </a:outerShdw>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spcBef>
                <a:spcPct val="0"/>
              </a:spcBef>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Accountant </a:t>
            </a:r>
          </a:p>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Briana Townsend</a:t>
            </a:r>
          </a:p>
        </p:txBody>
      </p:sp>
      <p:sp>
        <p:nvSpPr>
          <p:cNvPr id="130" name="Freeform 113">
            <a:extLst>
              <a:ext uri="{FF2B5EF4-FFF2-40B4-BE49-F238E27FC236}">
                <a16:creationId xmlns:a16="http://schemas.microsoft.com/office/drawing/2014/main" id="{C424EFFC-1F06-4EBB-89EA-69956329330C}"/>
              </a:ext>
            </a:extLst>
          </p:cNvPr>
          <p:cNvSpPr/>
          <p:nvPr/>
        </p:nvSpPr>
        <p:spPr>
          <a:xfrm>
            <a:off x="8407472" y="5488722"/>
            <a:ext cx="811458" cy="357108"/>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0AE7FE"/>
          </a:solidFill>
          <a:effectLst>
            <a:outerShdw blurRad="50800" dist="50800" dir="5400000" algn="ctr" rotWithShape="0">
              <a:srgbClr val="00B0F0"/>
            </a:outerShdw>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endParaRPr lang="en-US" sz="675"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Accountant</a:t>
            </a:r>
            <a:b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b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Shakir </a:t>
            </a:r>
            <a:r>
              <a:rPr lang="en-US" sz="825"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Hason</a:t>
            </a:r>
            <a:endPar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ctr" defTabSz="333375">
              <a:lnSpc>
                <a:spcPct val="90000"/>
              </a:lnSpc>
              <a:spcBef>
                <a:spcPct val="0"/>
              </a:spcBef>
              <a:spcAft>
                <a:spcPct val="35000"/>
              </a:spcAft>
              <a:defRPr/>
            </a:pPr>
            <a:endParaRPr lang="en-US" sz="675" b="1" dirty="0">
              <a:ln/>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132" name="Freeform 113">
            <a:extLst>
              <a:ext uri="{FF2B5EF4-FFF2-40B4-BE49-F238E27FC236}">
                <a16:creationId xmlns:a16="http://schemas.microsoft.com/office/drawing/2014/main" id="{863BAF9B-4FA2-4B94-9E2A-8E03D9762D3C}"/>
              </a:ext>
            </a:extLst>
          </p:cNvPr>
          <p:cNvSpPr/>
          <p:nvPr/>
        </p:nvSpPr>
        <p:spPr>
          <a:xfrm>
            <a:off x="8170090" y="3260594"/>
            <a:ext cx="1108081" cy="364826"/>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0AE7FE"/>
          </a:solidFill>
          <a:effectLst>
            <a:outerShdw blurRad="50800" dist="50800" dir="5400000" algn="ctr" rotWithShape="0">
              <a:srgbClr val="00B0F0"/>
            </a:outerShdw>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00038">
              <a:spcBef>
                <a:spcPct val="0"/>
              </a:spcBef>
              <a:defRPr/>
            </a:pPr>
            <a:r>
              <a:rPr lang="en-US" sz="67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 </a:t>
            </a:r>
          </a:p>
          <a:p>
            <a:pPr algn="ctr" defTabSz="300038">
              <a:spcBef>
                <a:spcPct val="0"/>
              </a:spcBef>
              <a:defRPr/>
            </a:pPr>
            <a:r>
              <a:rPr lang="en-US" sz="67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Chief Admin Analyst</a:t>
            </a:r>
          </a:p>
          <a:p>
            <a:pPr algn="ctr" defTabSz="300038">
              <a:spcBef>
                <a:spcPct val="0"/>
              </a:spcBef>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Otisa Walker</a:t>
            </a:r>
          </a:p>
          <a:p>
            <a:pPr algn="ctr" defTabSz="333375">
              <a:lnSpc>
                <a:spcPct val="90000"/>
              </a:lnSpc>
              <a:spcBef>
                <a:spcPct val="0"/>
              </a:spcBef>
              <a:spcAft>
                <a:spcPct val="35000"/>
              </a:spcAft>
              <a:defRPr/>
            </a:pPr>
            <a:endParaRPr lang="en-US" sz="675" b="1" dirty="0">
              <a:ln/>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cxnSp>
        <p:nvCxnSpPr>
          <p:cNvPr id="85" name="Straight Connector 84">
            <a:extLst>
              <a:ext uri="{FF2B5EF4-FFF2-40B4-BE49-F238E27FC236}">
                <a16:creationId xmlns:a16="http://schemas.microsoft.com/office/drawing/2014/main" id="{28852302-1AFD-40B3-89E5-62EF89ADA5CB}"/>
              </a:ext>
            </a:extLst>
          </p:cNvPr>
          <p:cNvCxnSpPr>
            <a:cxnSpLocks/>
          </p:cNvCxnSpPr>
          <p:nvPr/>
        </p:nvCxnSpPr>
        <p:spPr>
          <a:xfrm>
            <a:off x="7113680" y="1581941"/>
            <a:ext cx="167602" cy="0"/>
          </a:xfrm>
          <a:prstGeom prst="line">
            <a:avLst/>
          </a:prstGeom>
          <a:ln w="190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Freeform 101">
            <a:extLst>
              <a:ext uri="{FF2B5EF4-FFF2-40B4-BE49-F238E27FC236}">
                <a16:creationId xmlns:a16="http://schemas.microsoft.com/office/drawing/2014/main" id="{40AD4AC8-19D1-401D-AF56-0F4719D8B311}"/>
              </a:ext>
            </a:extLst>
          </p:cNvPr>
          <p:cNvSpPr/>
          <p:nvPr/>
        </p:nvSpPr>
        <p:spPr>
          <a:xfrm>
            <a:off x="8206426" y="2725283"/>
            <a:ext cx="1147271" cy="423491"/>
          </a:xfrm>
          <a:custGeom>
            <a:avLst/>
            <a:gdLst>
              <a:gd name="connsiteX0" fmla="*/ 0 w 814705"/>
              <a:gd name="connsiteY0" fmla="*/ 0 h 496253"/>
              <a:gd name="connsiteX1" fmla="*/ 814705 w 814705"/>
              <a:gd name="connsiteY1" fmla="*/ 0 h 496253"/>
              <a:gd name="connsiteX2" fmla="*/ 814705 w 814705"/>
              <a:gd name="connsiteY2" fmla="*/ 496253 h 496253"/>
              <a:gd name="connsiteX3" fmla="*/ 0 w 814705"/>
              <a:gd name="connsiteY3" fmla="*/ 496253 h 496253"/>
              <a:gd name="connsiteX4" fmla="*/ 0 w 814705"/>
              <a:gd name="connsiteY4" fmla="*/ 0 h 496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96253">
                <a:moveTo>
                  <a:pt x="0" y="0"/>
                </a:moveTo>
                <a:lnTo>
                  <a:pt x="814705" y="0"/>
                </a:lnTo>
                <a:lnTo>
                  <a:pt x="814705" y="496253"/>
                </a:lnTo>
                <a:lnTo>
                  <a:pt x="0" y="496253"/>
                </a:lnTo>
                <a:lnTo>
                  <a:pt x="0" y="0"/>
                </a:lnTo>
                <a:close/>
              </a:path>
            </a:pathLst>
          </a:custGeom>
          <a:solidFill>
            <a:srgbClr val="0AE7FE"/>
          </a:solidFill>
          <a:ln w="12700"/>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Accounting</a:t>
            </a:r>
          </a:p>
        </p:txBody>
      </p:sp>
      <p:sp>
        <p:nvSpPr>
          <p:cNvPr id="124" name="Freeform 82">
            <a:extLst>
              <a:ext uri="{FF2B5EF4-FFF2-40B4-BE49-F238E27FC236}">
                <a16:creationId xmlns:a16="http://schemas.microsoft.com/office/drawing/2014/main" id="{63B8CCC0-BAF6-46C8-9016-00604C86436E}"/>
              </a:ext>
            </a:extLst>
          </p:cNvPr>
          <p:cNvSpPr/>
          <p:nvPr/>
        </p:nvSpPr>
        <p:spPr>
          <a:xfrm>
            <a:off x="5781959" y="4021487"/>
            <a:ext cx="824730" cy="314429"/>
          </a:xfrm>
          <a:custGeom>
            <a:avLst/>
            <a:gdLst>
              <a:gd name="connsiteX0" fmla="*/ 0 w 814701"/>
              <a:gd name="connsiteY0" fmla="*/ 0 h 433133"/>
              <a:gd name="connsiteX1" fmla="*/ 814701 w 814701"/>
              <a:gd name="connsiteY1" fmla="*/ 0 h 433133"/>
              <a:gd name="connsiteX2" fmla="*/ 814701 w 814701"/>
              <a:gd name="connsiteY2" fmla="*/ 433133 h 433133"/>
              <a:gd name="connsiteX3" fmla="*/ 0 w 814701"/>
              <a:gd name="connsiteY3" fmla="*/ 433133 h 433133"/>
              <a:gd name="connsiteX4" fmla="*/ 0 w 814701"/>
              <a:gd name="connsiteY4" fmla="*/ 0 h 433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1" h="433133">
                <a:moveTo>
                  <a:pt x="0" y="0"/>
                </a:moveTo>
                <a:lnTo>
                  <a:pt x="814701" y="0"/>
                </a:lnTo>
                <a:lnTo>
                  <a:pt x="814701" y="433133"/>
                </a:lnTo>
                <a:lnTo>
                  <a:pt x="0" y="433133"/>
                </a:lnTo>
                <a:lnTo>
                  <a:pt x="0" y="0"/>
                </a:lnTo>
                <a:close/>
              </a:path>
            </a:pathLst>
          </a:custGeom>
          <a:solidFill>
            <a:srgbClr val="FF7D7D"/>
          </a:solidFill>
          <a:ln>
            <a:solidFill>
              <a:srgbClr val="FF0000"/>
            </a:solidFill>
          </a:ln>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286" tIns="4286" rIns="4286" bIns="4286" numCol="1" spcCol="1270" anchor="ctr" anchorCtr="0">
            <a:noAutofit/>
          </a:bodyPr>
          <a:lstStyle/>
          <a:p>
            <a:pPr algn="ctr" defTabSz="333375">
              <a:lnSpc>
                <a:spcPct val="90000"/>
              </a:lnSpc>
              <a:spcBef>
                <a:spcPct val="0"/>
              </a:spcBef>
              <a:spcAft>
                <a:spcPct val="35000"/>
              </a:spcAft>
              <a:defRPr/>
            </a:pPr>
            <a:r>
              <a:rPr lang="en-US" sz="825" dirty="0">
                <a:solidFill>
                  <a:prstClr val="black">
                    <a:hueOff val="0"/>
                    <a:satOff val="0"/>
                    <a:lumOff val="0"/>
                    <a:alphaOff val="0"/>
                  </a:prstClr>
                </a:solidFill>
                <a:latin typeface="Times New Roman" panose="02020603050405020304" pitchFamily="18" charset="0"/>
                <a:cs typeface="Times New Roman" panose="02020603050405020304" pitchFamily="18" charset="0"/>
              </a:rPr>
              <a:t>Project Manager </a:t>
            </a:r>
            <a:br>
              <a:rPr lang="en-US" sz="825" dirty="0">
                <a:solidFill>
                  <a:prstClr val="black">
                    <a:hueOff val="0"/>
                    <a:satOff val="0"/>
                    <a:lumOff val="0"/>
                    <a:alphaOff val="0"/>
                  </a:prstClr>
                </a:solidFill>
                <a:latin typeface="Times New Roman" panose="02020603050405020304" pitchFamily="18" charset="0"/>
                <a:cs typeface="Times New Roman" panose="02020603050405020304" pitchFamily="18" charset="0"/>
              </a:rPr>
            </a:b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Christopher Ngigi</a:t>
            </a:r>
          </a:p>
        </p:txBody>
      </p:sp>
      <p:sp>
        <p:nvSpPr>
          <p:cNvPr id="91" name="Freeform 101">
            <a:extLst>
              <a:ext uri="{FF2B5EF4-FFF2-40B4-BE49-F238E27FC236}">
                <a16:creationId xmlns:a16="http://schemas.microsoft.com/office/drawing/2014/main" id="{21F49FA1-C105-4DD0-8248-81C0B7929427}"/>
              </a:ext>
            </a:extLst>
          </p:cNvPr>
          <p:cNvSpPr/>
          <p:nvPr/>
        </p:nvSpPr>
        <p:spPr>
          <a:xfrm>
            <a:off x="7609423" y="2051949"/>
            <a:ext cx="1744273" cy="484502"/>
          </a:xfrm>
          <a:custGeom>
            <a:avLst/>
            <a:gdLst>
              <a:gd name="connsiteX0" fmla="*/ 0 w 814705"/>
              <a:gd name="connsiteY0" fmla="*/ 0 h 496253"/>
              <a:gd name="connsiteX1" fmla="*/ 814705 w 814705"/>
              <a:gd name="connsiteY1" fmla="*/ 0 h 496253"/>
              <a:gd name="connsiteX2" fmla="*/ 814705 w 814705"/>
              <a:gd name="connsiteY2" fmla="*/ 496253 h 496253"/>
              <a:gd name="connsiteX3" fmla="*/ 0 w 814705"/>
              <a:gd name="connsiteY3" fmla="*/ 496253 h 496253"/>
              <a:gd name="connsiteX4" fmla="*/ 0 w 814705"/>
              <a:gd name="connsiteY4" fmla="*/ 0 h 496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96253">
                <a:moveTo>
                  <a:pt x="0" y="0"/>
                </a:moveTo>
                <a:lnTo>
                  <a:pt x="814705" y="0"/>
                </a:lnTo>
                <a:lnTo>
                  <a:pt x="814705" y="496253"/>
                </a:lnTo>
                <a:lnTo>
                  <a:pt x="0" y="496253"/>
                </a:lnTo>
                <a:lnTo>
                  <a:pt x="0" y="0"/>
                </a:lnTo>
                <a:close/>
              </a:path>
            </a:pathLst>
          </a:custGeom>
          <a:solidFill>
            <a:srgbClr val="78D0D2"/>
          </a:solidFill>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Deputy Director </a:t>
            </a:r>
          </a:p>
          <a:p>
            <a:pPr algn="ctr" defTabSz="333375">
              <a:lnSpc>
                <a:spcPct val="90000"/>
              </a:lnSpc>
              <a:spcBef>
                <a:spcPct val="0"/>
              </a:spcBef>
              <a:defRPr/>
            </a:pPr>
            <a:endParaRPr lang="en-US" sz="750" b="1"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ctr" defTabSz="333375">
              <a:lnSpc>
                <a:spcPct val="90000"/>
              </a:lnSpc>
              <a:spcBef>
                <a:spcPct val="0"/>
              </a:spcBef>
              <a:defRPr/>
            </a:pPr>
            <a:r>
              <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Kelvin </a:t>
            </a:r>
            <a:r>
              <a:rPr lang="en-US" sz="9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Datcher</a:t>
            </a:r>
            <a:endPar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3" name="Freeform 106">
            <a:extLst>
              <a:ext uri="{FF2B5EF4-FFF2-40B4-BE49-F238E27FC236}">
                <a16:creationId xmlns:a16="http://schemas.microsoft.com/office/drawing/2014/main" id="{431B967A-B572-C062-93B0-4EA6402533AD}"/>
              </a:ext>
            </a:extLst>
          </p:cNvPr>
          <p:cNvSpPr/>
          <p:nvPr/>
        </p:nvSpPr>
        <p:spPr>
          <a:xfrm>
            <a:off x="2441900" y="3672828"/>
            <a:ext cx="753122" cy="325158"/>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FFC000">
              <a:alpha val="50000"/>
            </a:srgbClr>
          </a:solidFill>
          <a:ln>
            <a:noFill/>
          </a:ln>
          <a:effectLst>
            <a:softEdge rad="12700"/>
          </a:effectLst>
          <a:scene3d>
            <a:camera prst="orthographicFront"/>
            <a:lightRig rig="threePt" dir="t">
              <a:rot lat="0" lon="0" rev="7500000"/>
            </a:lightRig>
          </a:scene3d>
          <a:sp3d prstMaterial="plastic">
            <a:bevelT w="127000" h="25400"/>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Admin Clerk</a:t>
            </a:r>
          </a:p>
          <a:p>
            <a:pPr algn="ctr" defTabSz="333375">
              <a:lnSpc>
                <a:spcPct val="90000"/>
              </a:lnSpc>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Vacant</a:t>
            </a:r>
          </a:p>
        </p:txBody>
      </p:sp>
      <p:sp>
        <p:nvSpPr>
          <p:cNvPr id="7" name="Freeform 114">
            <a:extLst>
              <a:ext uri="{FF2B5EF4-FFF2-40B4-BE49-F238E27FC236}">
                <a16:creationId xmlns:a16="http://schemas.microsoft.com/office/drawing/2014/main" id="{1AC3F1CA-2649-DB07-2D9D-F8757DE0E848}"/>
              </a:ext>
            </a:extLst>
          </p:cNvPr>
          <p:cNvSpPr/>
          <p:nvPr/>
        </p:nvSpPr>
        <p:spPr>
          <a:xfrm>
            <a:off x="7137090" y="4192324"/>
            <a:ext cx="804622" cy="325885"/>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chemeClr val="accent5">
              <a:lumMod val="60000"/>
              <a:lumOff val="40000"/>
            </a:schemeClr>
          </a:solidFill>
          <a:ln>
            <a:no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Admin Clerk</a:t>
            </a:r>
          </a:p>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Krystal Griffin</a:t>
            </a:r>
          </a:p>
        </p:txBody>
      </p:sp>
      <p:sp>
        <p:nvSpPr>
          <p:cNvPr id="26" name="Freeform 113">
            <a:extLst>
              <a:ext uri="{FF2B5EF4-FFF2-40B4-BE49-F238E27FC236}">
                <a16:creationId xmlns:a16="http://schemas.microsoft.com/office/drawing/2014/main" id="{5889B3C4-3905-CFDA-24B3-DDDDE2A517AB}"/>
              </a:ext>
            </a:extLst>
          </p:cNvPr>
          <p:cNvSpPr/>
          <p:nvPr/>
        </p:nvSpPr>
        <p:spPr>
          <a:xfrm>
            <a:off x="8201299" y="4141013"/>
            <a:ext cx="1060105" cy="414911"/>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0AE7FE"/>
          </a:solidFill>
          <a:effectLst>
            <a:outerShdw blurRad="50800" dist="50800" dir="5400000" algn="ctr" rotWithShape="0">
              <a:srgbClr val="00B0F0"/>
            </a:outerShdw>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spcBef>
                <a:spcPct val="0"/>
              </a:spcBef>
              <a:spcAft>
                <a:spcPct val="35000"/>
              </a:spcAft>
              <a:defRPr/>
            </a:pPr>
            <a:endParaRPr lang="en-US" sz="675" dirty="0">
              <a:ln/>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ctr" defTabSz="333375">
              <a:spcBef>
                <a:spcPct val="0"/>
              </a:spcBef>
              <a:spcAft>
                <a:spcPct val="35000"/>
              </a:spcAft>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Principal Administrative Analyst</a:t>
            </a:r>
            <a:b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b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Keona Nixon</a:t>
            </a:r>
          </a:p>
          <a:p>
            <a:pPr algn="ctr" defTabSz="333375">
              <a:lnSpc>
                <a:spcPct val="90000"/>
              </a:lnSpc>
              <a:spcBef>
                <a:spcPct val="0"/>
              </a:spcBef>
              <a:spcAft>
                <a:spcPct val="35000"/>
              </a:spcAft>
              <a:defRPr/>
            </a:pPr>
            <a:endParaRPr lang="en-US" sz="675" b="1" dirty="0">
              <a:ln/>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49" name="Freeform 76">
            <a:extLst>
              <a:ext uri="{FF2B5EF4-FFF2-40B4-BE49-F238E27FC236}">
                <a16:creationId xmlns:a16="http://schemas.microsoft.com/office/drawing/2014/main" id="{3EC418E9-2C2F-8361-D147-2A957A1226B7}"/>
              </a:ext>
            </a:extLst>
          </p:cNvPr>
          <p:cNvSpPr/>
          <p:nvPr/>
        </p:nvSpPr>
        <p:spPr>
          <a:xfrm>
            <a:off x="4954575" y="4378444"/>
            <a:ext cx="895473" cy="308815"/>
          </a:xfrm>
          <a:custGeom>
            <a:avLst/>
            <a:gdLst>
              <a:gd name="connsiteX0" fmla="*/ 0 w 814701"/>
              <a:gd name="connsiteY0" fmla="*/ 0 h 421040"/>
              <a:gd name="connsiteX1" fmla="*/ 814701 w 814701"/>
              <a:gd name="connsiteY1" fmla="*/ 0 h 421040"/>
              <a:gd name="connsiteX2" fmla="*/ 814701 w 814701"/>
              <a:gd name="connsiteY2" fmla="*/ 421040 h 421040"/>
              <a:gd name="connsiteX3" fmla="*/ 0 w 814701"/>
              <a:gd name="connsiteY3" fmla="*/ 421040 h 421040"/>
              <a:gd name="connsiteX4" fmla="*/ 0 w 814701"/>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1" h="421040">
                <a:moveTo>
                  <a:pt x="0" y="0"/>
                </a:moveTo>
                <a:lnTo>
                  <a:pt x="814701" y="0"/>
                </a:lnTo>
                <a:lnTo>
                  <a:pt x="814701" y="421040"/>
                </a:lnTo>
                <a:lnTo>
                  <a:pt x="0" y="421040"/>
                </a:lnTo>
                <a:lnTo>
                  <a:pt x="0" y="0"/>
                </a:lnTo>
                <a:close/>
              </a:path>
            </a:pathLst>
          </a:custGeom>
          <a:solidFill>
            <a:srgbClr val="FF7D7D"/>
          </a:solidFill>
          <a:ln>
            <a:solidFill>
              <a:srgbClr val="FF0000"/>
            </a:solidFill>
          </a:ln>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Principal HRS</a:t>
            </a:r>
          </a:p>
          <a:p>
            <a:pPr algn="ctr" defTabSz="333375">
              <a:lnSpc>
                <a:spcPct val="90000"/>
              </a:lnSpc>
              <a:spcBef>
                <a:spcPct val="0"/>
              </a:spcBef>
              <a:spcAft>
                <a:spcPct val="35000"/>
              </a:spcAft>
              <a:defRPr/>
            </a:pPr>
            <a:r>
              <a:rPr lang="en-US" sz="825" b="1" dirty="0">
                <a:solidFill>
                  <a:prstClr val="black">
                    <a:hueOff val="0"/>
                    <a:satOff val="0"/>
                    <a:lumOff val="0"/>
                    <a:alphaOff val="0"/>
                  </a:prstClr>
                </a:solidFill>
                <a:highlight>
                  <a:srgbClr val="FFFF00"/>
                </a:highlight>
                <a:latin typeface="Times New Roman" panose="02020603050405020304" pitchFamily="18" charset="0"/>
                <a:cs typeface="Times New Roman" panose="02020603050405020304" pitchFamily="18" charset="0"/>
              </a:rPr>
              <a:t>Vacant</a:t>
            </a:r>
          </a:p>
        </p:txBody>
      </p:sp>
      <p:sp>
        <p:nvSpPr>
          <p:cNvPr id="6" name="Freeform 69">
            <a:extLst>
              <a:ext uri="{FF2B5EF4-FFF2-40B4-BE49-F238E27FC236}">
                <a16:creationId xmlns:a16="http://schemas.microsoft.com/office/drawing/2014/main" id="{83702770-5ABA-2947-D2EE-5CC824BFE125}"/>
              </a:ext>
            </a:extLst>
          </p:cNvPr>
          <p:cNvSpPr/>
          <p:nvPr/>
        </p:nvSpPr>
        <p:spPr>
          <a:xfrm>
            <a:off x="10035260" y="3772624"/>
            <a:ext cx="594762" cy="434174"/>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C198E0"/>
          </a:solidFill>
          <a:ln>
            <a:solidFill>
              <a:srgbClr val="7030A0"/>
            </a:solidFill>
          </a:ln>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a:spcBef>
                <a:spcPct val="0"/>
              </a:spcBef>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Paralegal</a:t>
            </a:r>
          </a:p>
          <a:p>
            <a:pPr algn="ctr">
              <a:spcBef>
                <a:spcPct val="0"/>
              </a:spcBef>
              <a:defRPr/>
            </a:pPr>
            <a:r>
              <a:rPr lang="en-US" sz="825"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825" b="1" dirty="0">
                <a:ln/>
                <a:solidFill>
                  <a:prstClr val="black">
                    <a:hueOff val="0"/>
                    <a:satOff val="0"/>
                    <a:lumOff val="0"/>
                    <a:alphaOff val="0"/>
                  </a:prstClr>
                </a:solidFill>
                <a:highlight>
                  <a:srgbClr val="FFFF00"/>
                </a:highlight>
                <a:latin typeface="Times New Roman" panose="02020603050405020304" pitchFamily="18" charset="0"/>
                <a:cs typeface="Times New Roman" panose="02020603050405020304" pitchFamily="18" charset="0"/>
              </a:rPr>
              <a:t>Vacant</a:t>
            </a:r>
          </a:p>
        </p:txBody>
      </p:sp>
      <p:cxnSp>
        <p:nvCxnSpPr>
          <p:cNvPr id="24" name="Straight Connector 23">
            <a:extLst>
              <a:ext uri="{FF2B5EF4-FFF2-40B4-BE49-F238E27FC236}">
                <a16:creationId xmlns:a16="http://schemas.microsoft.com/office/drawing/2014/main" id="{70830574-427F-CFD2-9BBF-7DA6DF345B46}"/>
              </a:ext>
            </a:extLst>
          </p:cNvPr>
          <p:cNvCxnSpPr>
            <a:cxnSpLocks/>
          </p:cNvCxnSpPr>
          <p:nvPr/>
        </p:nvCxnSpPr>
        <p:spPr>
          <a:xfrm>
            <a:off x="1654925" y="2617260"/>
            <a:ext cx="7590057" cy="30584"/>
          </a:xfrm>
          <a:prstGeom prst="line">
            <a:avLst/>
          </a:prstGeom>
          <a:ln w="19050" cap="rnd">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0F7CD99-225A-B082-BAF1-93936F0ED920}"/>
              </a:ext>
            </a:extLst>
          </p:cNvPr>
          <p:cNvCxnSpPr>
            <a:cxnSpLocks/>
          </p:cNvCxnSpPr>
          <p:nvPr/>
        </p:nvCxnSpPr>
        <p:spPr>
          <a:xfrm>
            <a:off x="2925051" y="2542320"/>
            <a:ext cx="0" cy="88420"/>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B5BBBBF-27C6-42FE-0E68-553E4C39A3F7}"/>
              </a:ext>
            </a:extLst>
          </p:cNvPr>
          <p:cNvCxnSpPr>
            <a:cxnSpLocks/>
          </p:cNvCxnSpPr>
          <p:nvPr/>
        </p:nvCxnSpPr>
        <p:spPr>
          <a:xfrm>
            <a:off x="4094610" y="2636792"/>
            <a:ext cx="6075" cy="222113"/>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2F21C61-FE70-AFA0-86EE-A6BAB92A6769}"/>
              </a:ext>
            </a:extLst>
          </p:cNvPr>
          <p:cNvCxnSpPr>
            <a:cxnSpLocks/>
          </p:cNvCxnSpPr>
          <p:nvPr/>
        </p:nvCxnSpPr>
        <p:spPr>
          <a:xfrm>
            <a:off x="2386200" y="2630741"/>
            <a:ext cx="0" cy="101043"/>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1DE954D-54C7-8913-3667-8D2C6EB1C83F}"/>
              </a:ext>
            </a:extLst>
          </p:cNvPr>
          <p:cNvCxnSpPr>
            <a:cxnSpLocks/>
          </p:cNvCxnSpPr>
          <p:nvPr/>
        </p:nvCxnSpPr>
        <p:spPr>
          <a:xfrm>
            <a:off x="6688588" y="1959587"/>
            <a:ext cx="0" cy="105157"/>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79" name="Freeform 113">
            <a:extLst>
              <a:ext uri="{FF2B5EF4-FFF2-40B4-BE49-F238E27FC236}">
                <a16:creationId xmlns:a16="http://schemas.microsoft.com/office/drawing/2014/main" id="{04909E18-AD09-CA93-6EC1-6F951A20E821}"/>
              </a:ext>
            </a:extLst>
          </p:cNvPr>
          <p:cNvSpPr/>
          <p:nvPr/>
        </p:nvSpPr>
        <p:spPr>
          <a:xfrm>
            <a:off x="7099370" y="3258212"/>
            <a:ext cx="819356" cy="395618"/>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chemeClr val="accent5">
              <a:lumMod val="60000"/>
              <a:lumOff val="40000"/>
            </a:schemeClr>
          </a:solidFill>
          <a:ln>
            <a:noFill/>
          </a:ln>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spcFirstLastPara="0" vert="horz" wrap="square" lIns="4763" tIns="4763" rIns="4763" bIns="4763" numCol="1" spcCol="1270" anchor="ctr" anchorCtr="0">
            <a:noAutofit/>
          </a:bodyPr>
          <a:lstStyle/>
          <a:p>
            <a:pPr algn="ctr" defTabSz="300038">
              <a:lnSpc>
                <a:spcPct val="90000"/>
              </a:lnSpc>
              <a:spcBef>
                <a:spcPct val="0"/>
              </a:spcBef>
              <a:spcAft>
                <a:spcPct val="35000"/>
              </a:spcAft>
              <a:defRPr/>
            </a:pPr>
            <a:endParaRPr lang="en-US" sz="675"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ctr" defTabSz="300038">
              <a:lnSpc>
                <a:spcPct val="90000"/>
              </a:lnSpc>
              <a:spcBef>
                <a:spcPct val="0"/>
              </a:spcBef>
              <a:spcAft>
                <a:spcPct val="35000"/>
              </a:spcAft>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Training &amp; Org. Dev. Coordinator</a:t>
            </a:r>
            <a:b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br>
            <a:r>
              <a:rPr lang="en-US" sz="825" b="1" dirty="0">
                <a:solidFill>
                  <a:prstClr val="black">
                    <a:hueOff val="0"/>
                    <a:satOff val="0"/>
                    <a:lumOff val="0"/>
                    <a:alphaOff val="0"/>
                  </a:prstClr>
                </a:solidFill>
                <a:highlight>
                  <a:srgbClr val="FFFF00"/>
                </a:highlight>
                <a:latin typeface="Times New Roman" panose="02020603050405020304" pitchFamily="18" charset="0"/>
                <a:cs typeface="Times New Roman" panose="02020603050405020304" pitchFamily="18" charset="0"/>
              </a:rPr>
              <a:t>Vacant</a:t>
            </a:r>
          </a:p>
          <a:p>
            <a:pPr algn="ctr" defTabSz="333375">
              <a:lnSpc>
                <a:spcPct val="90000"/>
              </a:lnSpc>
              <a:spcBef>
                <a:spcPct val="0"/>
              </a:spcBef>
              <a:spcAft>
                <a:spcPct val="35000"/>
              </a:spcAft>
              <a:defRPr/>
            </a:pPr>
            <a:endParaRPr lang="en-US" sz="675" b="1" dirty="0">
              <a:ln/>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117" name="Freeform 101">
            <a:extLst>
              <a:ext uri="{FF2B5EF4-FFF2-40B4-BE49-F238E27FC236}">
                <a16:creationId xmlns:a16="http://schemas.microsoft.com/office/drawing/2014/main" id="{3B309DBC-4050-7D8E-803E-B93A8502390F}"/>
              </a:ext>
            </a:extLst>
          </p:cNvPr>
          <p:cNvSpPr/>
          <p:nvPr/>
        </p:nvSpPr>
        <p:spPr>
          <a:xfrm>
            <a:off x="6883334" y="2754405"/>
            <a:ext cx="1251431" cy="454036"/>
          </a:xfrm>
          <a:custGeom>
            <a:avLst/>
            <a:gdLst>
              <a:gd name="connsiteX0" fmla="*/ 0 w 814705"/>
              <a:gd name="connsiteY0" fmla="*/ 0 h 496253"/>
              <a:gd name="connsiteX1" fmla="*/ 814705 w 814705"/>
              <a:gd name="connsiteY1" fmla="*/ 0 h 496253"/>
              <a:gd name="connsiteX2" fmla="*/ 814705 w 814705"/>
              <a:gd name="connsiteY2" fmla="*/ 496253 h 496253"/>
              <a:gd name="connsiteX3" fmla="*/ 0 w 814705"/>
              <a:gd name="connsiteY3" fmla="*/ 496253 h 496253"/>
              <a:gd name="connsiteX4" fmla="*/ 0 w 814705"/>
              <a:gd name="connsiteY4" fmla="*/ 0 h 496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96253">
                <a:moveTo>
                  <a:pt x="0" y="0"/>
                </a:moveTo>
                <a:lnTo>
                  <a:pt x="814705" y="0"/>
                </a:lnTo>
                <a:lnTo>
                  <a:pt x="814705" y="496253"/>
                </a:lnTo>
                <a:lnTo>
                  <a:pt x="0" y="496253"/>
                </a:lnTo>
                <a:lnTo>
                  <a:pt x="0" y="0"/>
                </a:lnTo>
                <a:close/>
              </a:path>
            </a:pathLst>
          </a:custGeom>
          <a:solidFill>
            <a:schemeClr val="accent5">
              <a:lumMod val="60000"/>
              <a:lumOff val="40000"/>
            </a:schemeClr>
          </a:solidFill>
          <a:ln w="12700"/>
          <a:effectLst/>
          <a:scene3d>
            <a:camera prst="orthographicFront"/>
            <a:lightRig rig="threePt" dir="t">
              <a:rot lat="0" lon="0" rev="7500000"/>
            </a:lightRig>
          </a:scene3d>
          <a:sp3d prstMaterial="plastic">
            <a:bevelT w="127000" h="25400"/>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Administration</a:t>
            </a:r>
          </a:p>
        </p:txBody>
      </p:sp>
      <p:sp>
        <p:nvSpPr>
          <p:cNvPr id="171" name="Freeform 61">
            <a:extLst>
              <a:ext uri="{FF2B5EF4-FFF2-40B4-BE49-F238E27FC236}">
                <a16:creationId xmlns:a16="http://schemas.microsoft.com/office/drawing/2014/main" id="{9E1351B3-6B2F-12CF-03ED-CA5F04A747AD}"/>
              </a:ext>
            </a:extLst>
          </p:cNvPr>
          <p:cNvSpPr/>
          <p:nvPr/>
        </p:nvSpPr>
        <p:spPr>
          <a:xfrm>
            <a:off x="3433135" y="2755073"/>
            <a:ext cx="1566086" cy="423102"/>
          </a:xfrm>
          <a:custGeom>
            <a:avLst/>
            <a:gdLst>
              <a:gd name="connsiteX0" fmla="*/ 0 w 814705"/>
              <a:gd name="connsiteY0" fmla="*/ 0 h 502920"/>
              <a:gd name="connsiteX1" fmla="*/ 814705 w 814705"/>
              <a:gd name="connsiteY1" fmla="*/ 0 h 502920"/>
              <a:gd name="connsiteX2" fmla="*/ 814705 w 814705"/>
              <a:gd name="connsiteY2" fmla="*/ 502920 h 502920"/>
              <a:gd name="connsiteX3" fmla="*/ 0 w 814705"/>
              <a:gd name="connsiteY3" fmla="*/ 502920 h 502920"/>
              <a:gd name="connsiteX4" fmla="*/ 0 w 814705"/>
              <a:gd name="connsiteY4" fmla="*/ 0 h 50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502920">
                <a:moveTo>
                  <a:pt x="0" y="0"/>
                </a:moveTo>
                <a:lnTo>
                  <a:pt x="814705" y="0"/>
                </a:lnTo>
                <a:lnTo>
                  <a:pt x="814705" y="502920"/>
                </a:lnTo>
                <a:lnTo>
                  <a:pt x="0" y="502920"/>
                </a:lnTo>
                <a:lnTo>
                  <a:pt x="0" y="0"/>
                </a:lnTo>
                <a:close/>
              </a:path>
            </a:pathLst>
          </a:custGeom>
          <a:solidFill>
            <a:srgbClr val="92D05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9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Public Service/Grants</a:t>
            </a:r>
          </a:p>
        </p:txBody>
      </p:sp>
      <p:cxnSp>
        <p:nvCxnSpPr>
          <p:cNvPr id="189" name="Straight Connector 188">
            <a:extLst>
              <a:ext uri="{FF2B5EF4-FFF2-40B4-BE49-F238E27FC236}">
                <a16:creationId xmlns:a16="http://schemas.microsoft.com/office/drawing/2014/main" id="{3B5E73FC-CC94-44C5-4D84-B877A7D55845}"/>
              </a:ext>
            </a:extLst>
          </p:cNvPr>
          <p:cNvCxnSpPr>
            <a:cxnSpLocks/>
          </p:cNvCxnSpPr>
          <p:nvPr/>
        </p:nvCxnSpPr>
        <p:spPr>
          <a:xfrm flipH="1">
            <a:off x="6693878" y="2480044"/>
            <a:ext cx="326" cy="136096"/>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2B4BB929-8A81-43C8-DD20-E7F2354CDDE8}"/>
              </a:ext>
            </a:extLst>
          </p:cNvPr>
          <p:cNvCxnSpPr>
            <a:cxnSpLocks/>
          </p:cNvCxnSpPr>
          <p:nvPr/>
        </p:nvCxnSpPr>
        <p:spPr>
          <a:xfrm>
            <a:off x="8635168" y="2648665"/>
            <a:ext cx="0" cy="87763"/>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201" name="Freeform 64">
            <a:extLst>
              <a:ext uri="{FF2B5EF4-FFF2-40B4-BE49-F238E27FC236}">
                <a16:creationId xmlns:a16="http://schemas.microsoft.com/office/drawing/2014/main" id="{5E7AC3A3-AC06-780D-65A8-8A06F9C7F4FD}"/>
              </a:ext>
            </a:extLst>
          </p:cNvPr>
          <p:cNvSpPr/>
          <p:nvPr/>
        </p:nvSpPr>
        <p:spPr>
          <a:xfrm>
            <a:off x="9454341" y="2733308"/>
            <a:ext cx="1135750" cy="423456"/>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C198E0"/>
          </a:solidFill>
          <a:ln w="12700"/>
          <a:effectLst/>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endParaRPr lang="en-US" sz="750" b="1" dirty="0">
              <a:ln/>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ctr" defTabSz="333375">
              <a:lnSpc>
                <a:spcPct val="90000"/>
              </a:lnSpc>
              <a:spcBef>
                <a:spcPct val="0"/>
              </a:spcBef>
              <a:spcAft>
                <a:spcPct val="35000"/>
              </a:spcAft>
              <a:defRPr/>
            </a:pPr>
            <a:r>
              <a:rPr lang="en-US" sz="900"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Land Bank</a:t>
            </a:r>
            <a:br>
              <a:rPr lang="en-US" sz="750"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br>
            <a:endParaRPr lang="en-US" sz="750" b="1" dirty="0">
              <a:ln/>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cxnSp>
        <p:nvCxnSpPr>
          <p:cNvPr id="205" name="Straight Connector 204">
            <a:extLst>
              <a:ext uri="{FF2B5EF4-FFF2-40B4-BE49-F238E27FC236}">
                <a16:creationId xmlns:a16="http://schemas.microsoft.com/office/drawing/2014/main" id="{EA854C31-64E4-2C1B-5BCD-9CF9A9940EC7}"/>
              </a:ext>
            </a:extLst>
          </p:cNvPr>
          <p:cNvCxnSpPr>
            <a:cxnSpLocks/>
          </p:cNvCxnSpPr>
          <p:nvPr/>
        </p:nvCxnSpPr>
        <p:spPr>
          <a:xfrm>
            <a:off x="5883107" y="2648665"/>
            <a:ext cx="0" cy="123109"/>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C1A9A82F-81DF-286A-5F7B-90FD90BD9430}"/>
              </a:ext>
            </a:extLst>
          </p:cNvPr>
          <p:cNvCxnSpPr>
            <a:cxnSpLocks/>
          </p:cNvCxnSpPr>
          <p:nvPr/>
        </p:nvCxnSpPr>
        <p:spPr>
          <a:xfrm>
            <a:off x="7170420" y="2654103"/>
            <a:ext cx="0" cy="98960"/>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3C904407-6CA4-5335-37D5-0D05DA763BBB}"/>
              </a:ext>
            </a:extLst>
          </p:cNvPr>
          <p:cNvCxnSpPr>
            <a:cxnSpLocks/>
          </p:cNvCxnSpPr>
          <p:nvPr/>
        </p:nvCxnSpPr>
        <p:spPr>
          <a:xfrm>
            <a:off x="3936743" y="3566325"/>
            <a:ext cx="0" cy="387081"/>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0633561B-BAE3-63EE-15CC-E4058952B44A}"/>
              </a:ext>
            </a:extLst>
          </p:cNvPr>
          <p:cNvCxnSpPr>
            <a:cxnSpLocks/>
          </p:cNvCxnSpPr>
          <p:nvPr/>
        </p:nvCxnSpPr>
        <p:spPr>
          <a:xfrm flipH="1">
            <a:off x="3204390" y="4341609"/>
            <a:ext cx="18273" cy="1706947"/>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072D8513-DB69-4971-9F51-11E0DFD1F542}"/>
              </a:ext>
            </a:extLst>
          </p:cNvPr>
          <p:cNvCxnSpPr>
            <a:cxnSpLocks/>
          </p:cNvCxnSpPr>
          <p:nvPr/>
        </p:nvCxnSpPr>
        <p:spPr>
          <a:xfrm>
            <a:off x="3204389" y="6047468"/>
            <a:ext cx="93650" cy="0"/>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508DCFA0-13D5-63BC-0F44-1F36E9B37362}"/>
              </a:ext>
            </a:extLst>
          </p:cNvPr>
          <p:cNvCxnSpPr>
            <a:cxnSpLocks/>
          </p:cNvCxnSpPr>
          <p:nvPr/>
        </p:nvCxnSpPr>
        <p:spPr>
          <a:xfrm flipH="1">
            <a:off x="5599056" y="4196709"/>
            <a:ext cx="182903" cy="0"/>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E314CB94-FA0D-73DB-8372-C6964C31AE6D}"/>
              </a:ext>
            </a:extLst>
          </p:cNvPr>
          <p:cNvCxnSpPr>
            <a:cxnSpLocks/>
          </p:cNvCxnSpPr>
          <p:nvPr/>
        </p:nvCxnSpPr>
        <p:spPr>
          <a:xfrm flipH="1">
            <a:off x="1576028" y="3621098"/>
            <a:ext cx="6386" cy="2398008"/>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38D12C50-C187-9067-BB8C-5F0264734E9B}"/>
              </a:ext>
            </a:extLst>
          </p:cNvPr>
          <p:cNvCxnSpPr>
            <a:cxnSpLocks/>
          </p:cNvCxnSpPr>
          <p:nvPr/>
        </p:nvCxnSpPr>
        <p:spPr>
          <a:xfrm flipH="1">
            <a:off x="4860928" y="4645578"/>
            <a:ext cx="35522" cy="1487107"/>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413D0E3A-51A0-5740-6DCA-BE3B1342B2E9}"/>
              </a:ext>
            </a:extLst>
          </p:cNvPr>
          <p:cNvCxnSpPr>
            <a:cxnSpLocks/>
          </p:cNvCxnSpPr>
          <p:nvPr/>
        </p:nvCxnSpPr>
        <p:spPr>
          <a:xfrm>
            <a:off x="5618837" y="3565114"/>
            <a:ext cx="1" cy="641216"/>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E6DFBFDF-7911-7462-FECF-76580BC87E75}"/>
              </a:ext>
            </a:extLst>
          </p:cNvPr>
          <p:cNvCxnSpPr>
            <a:cxnSpLocks/>
          </p:cNvCxnSpPr>
          <p:nvPr/>
        </p:nvCxnSpPr>
        <p:spPr>
          <a:xfrm>
            <a:off x="8178312" y="3643636"/>
            <a:ext cx="0" cy="750405"/>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89E0456E-F092-B25B-CD7A-5767A9D1B79A}"/>
              </a:ext>
            </a:extLst>
          </p:cNvPr>
          <p:cNvCxnSpPr>
            <a:cxnSpLocks/>
          </p:cNvCxnSpPr>
          <p:nvPr/>
        </p:nvCxnSpPr>
        <p:spPr>
          <a:xfrm>
            <a:off x="8309408" y="4602084"/>
            <a:ext cx="4000" cy="1097750"/>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575801D4-739C-EDE2-FD1E-9D0C417E48F1}"/>
              </a:ext>
            </a:extLst>
          </p:cNvPr>
          <p:cNvCxnSpPr>
            <a:cxnSpLocks/>
          </p:cNvCxnSpPr>
          <p:nvPr/>
        </p:nvCxnSpPr>
        <p:spPr>
          <a:xfrm flipH="1" flipV="1">
            <a:off x="8184435" y="4394041"/>
            <a:ext cx="68678" cy="4657"/>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352" name="Date Placeholder 351">
            <a:extLst>
              <a:ext uri="{FF2B5EF4-FFF2-40B4-BE49-F238E27FC236}">
                <a16:creationId xmlns:a16="http://schemas.microsoft.com/office/drawing/2014/main" id="{79D9CD14-D5D3-9221-F723-B5796565DCA1}"/>
              </a:ext>
            </a:extLst>
          </p:cNvPr>
          <p:cNvSpPr>
            <a:spLocks noGrp="1"/>
          </p:cNvSpPr>
          <p:nvPr>
            <p:ph type="dt" sz="half" idx="10"/>
          </p:nvPr>
        </p:nvSpPr>
        <p:spPr>
          <a:xfrm>
            <a:off x="1643336" y="6070159"/>
            <a:ext cx="882988" cy="337472"/>
          </a:xfrm>
        </p:spPr>
        <p:txBody>
          <a:bodyPr/>
          <a:lstStyle/>
          <a:p>
            <a:fld id="{59AFE12E-4102-44E4-8175-7C73AD368AEC}" type="datetime1">
              <a:rPr lang="en-US" smtClean="0"/>
              <a:t>1/8/2025</a:t>
            </a:fld>
            <a:endParaRPr lang="en-US" dirty="0"/>
          </a:p>
        </p:txBody>
      </p:sp>
      <p:sp>
        <p:nvSpPr>
          <p:cNvPr id="167" name="Freeform 102">
            <a:extLst>
              <a:ext uri="{FF2B5EF4-FFF2-40B4-BE49-F238E27FC236}">
                <a16:creationId xmlns:a16="http://schemas.microsoft.com/office/drawing/2014/main" id="{8FEE6576-F51A-E2EF-222F-E1234973663B}"/>
              </a:ext>
            </a:extLst>
          </p:cNvPr>
          <p:cNvSpPr/>
          <p:nvPr/>
        </p:nvSpPr>
        <p:spPr>
          <a:xfrm>
            <a:off x="1673720" y="2737474"/>
            <a:ext cx="1496897" cy="421915"/>
          </a:xfrm>
          <a:custGeom>
            <a:avLst/>
            <a:gdLst>
              <a:gd name="connsiteX0" fmla="*/ 0 w 814705"/>
              <a:gd name="connsiteY0" fmla="*/ 0 h 421451"/>
              <a:gd name="connsiteX1" fmla="*/ 814705 w 814705"/>
              <a:gd name="connsiteY1" fmla="*/ 0 h 421451"/>
              <a:gd name="connsiteX2" fmla="*/ 814705 w 814705"/>
              <a:gd name="connsiteY2" fmla="*/ 421451 h 421451"/>
              <a:gd name="connsiteX3" fmla="*/ 0 w 814705"/>
              <a:gd name="connsiteY3" fmla="*/ 421451 h 421451"/>
              <a:gd name="connsiteX4" fmla="*/ 0 w 814705"/>
              <a:gd name="connsiteY4" fmla="*/ 0 h 42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451">
                <a:moveTo>
                  <a:pt x="0" y="0"/>
                </a:moveTo>
                <a:lnTo>
                  <a:pt x="814705" y="0"/>
                </a:lnTo>
                <a:lnTo>
                  <a:pt x="814705" y="421451"/>
                </a:lnTo>
                <a:lnTo>
                  <a:pt x="0" y="421451"/>
                </a:lnTo>
                <a:lnTo>
                  <a:pt x="0" y="0"/>
                </a:lnTo>
                <a:close/>
              </a:path>
            </a:pathLst>
          </a:custGeom>
          <a:solidFill>
            <a:srgbClr val="FFCB25"/>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spcFirstLastPara="0" vert="horz" wrap="square" lIns="4763" tIns="4763" rIns="4763" bIns="4763" numCol="1" spcCol="1270" anchor="ctr" anchorCtr="0">
            <a:noAutofit/>
          </a:bodyPr>
          <a:lstStyle/>
          <a:p>
            <a:pPr algn="ctr" defTabSz="333375">
              <a:lnSpc>
                <a:spcPct val="90000"/>
              </a:lnSpc>
              <a:spcBef>
                <a:spcPct val="0"/>
              </a:spcBef>
              <a:spcAft>
                <a:spcPct val="35000"/>
              </a:spcAft>
              <a:defRPr/>
            </a:pPr>
            <a:r>
              <a:rPr lang="en-US" sz="900" b="1" dirty="0">
                <a:ln/>
                <a:solidFill>
                  <a:prstClr val="black">
                    <a:hueOff val="0"/>
                    <a:satOff val="0"/>
                    <a:lumOff val="0"/>
                    <a:alphaOff val="0"/>
                  </a:prstClr>
                </a:solidFill>
                <a:latin typeface="Times New Roman" panose="02020603050405020304" pitchFamily="18" charset="0"/>
                <a:cs typeface="Times New Roman" panose="02020603050405020304" pitchFamily="18" charset="0"/>
              </a:rPr>
              <a:t>Community Resource</a:t>
            </a:r>
          </a:p>
        </p:txBody>
      </p:sp>
      <p:cxnSp>
        <p:nvCxnSpPr>
          <p:cNvPr id="369" name="Straight Connector 368">
            <a:extLst>
              <a:ext uri="{FF2B5EF4-FFF2-40B4-BE49-F238E27FC236}">
                <a16:creationId xmlns:a16="http://schemas.microsoft.com/office/drawing/2014/main" id="{4C70ADAB-78E0-9DD1-1822-79D31575D23F}"/>
              </a:ext>
            </a:extLst>
          </p:cNvPr>
          <p:cNvCxnSpPr>
            <a:cxnSpLocks/>
          </p:cNvCxnSpPr>
          <p:nvPr/>
        </p:nvCxnSpPr>
        <p:spPr>
          <a:xfrm flipH="1">
            <a:off x="8311819" y="5699834"/>
            <a:ext cx="95654" cy="0"/>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30DA82F1-1AA0-3939-CB6A-099EE07FE0ED}"/>
              </a:ext>
            </a:extLst>
          </p:cNvPr>
          <p:cNvCxnSpPr>
            <a:cxnSpLocks/>
          </p:cNvCxnSpPr>
          <p:nvPr/>
        </p:nvCxnSpPr>
        <p:spPr>
          <a:xfrm>
            <a:off x="9952353" y="1714665"/>
            <a:ext cx="0" cy="1018645"/>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FC012B2-D512-2FBA-D272-34A766DFB4D5}"/>
              </a:ext>
            </a:extLst>
          </p:cNvPr>
          <p:cNvCxnSpPr>
            <a:cxnSpLocks/>
          </p:cNvCxnSpPr>
          <p:nvPr/>
        </p:nvCxnSpPr>
        <p:spPr>
          <a:xfrm flipH="1">
            <a:off x="4871601" y="6132685"/>
            <a:ext cx="69721" cy="0"/>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E83CBB-4B53-AA32-97A2-83DDD423C429}"/>
              </a:ext>
            </a:extLst>
          </p:cNvPr>
          <p:cNvCxnSpPr>
            <a:cxnSpLocks/>
          </p:cNvCxnSpPr>
          <p:nvPr/>
        </p:nvCxnSpPr>
        <p:spPr>
          <a:xfrm flipV="1">
            <a:off x="4432998" y="3944790"/>
            <a:ext cx="0" cy="92301"/>
          </a:xfrm>
          <a:prstGeom prst="line">
            <a:avLst/>
          </a:prstGeom>
          <a:ln w="19050">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13A1D926-A390-3487-2316-891B08FBD96B}"/>
              </a:ext>
            </a:extLst>
          </p:cNvPr>
          <p:cNvCxnSpPr>
            <a:cxnSpLocks/>
          </p:cNvCxnSpPr>
          <p:nvPr/>
        </p:nvCxnSpPr>
        <p:spPr>
          <a:xfrm flipH="1">
            <a:off x="8331914" y="2536451"/>
            <a:ext cx="3970" cy="119270"/>
          </a:xfrm>
          <a:prstGeom prst="line">
            <a:avLst/>
          </a:prstGeom>
          <a:ln w="19050" cap="rnd">
            <a:solidFill>
              <a:srgbClr val="0070C0"/>
            </a:solidFill>
          </a:ln>
          <a:effectLst/>
        </p:spPr>
        <p:style>
          <a:lnRef idx="1">
            <a:schemeClr val="accent1"/>
          </a:lnRef>
          <a:fillRef idx="0">
            <a:schemeClr val="accent1"/>
          </a:fillRef>
          <a:effectRef idx="0">
            <a:schemeClr val="accent1"/>
          </a:effectRef>
          <a:fontRef idx="minor">
            <a:schemeClr val="tx1"/>
          </a:fontRef>
        </p:style>
      </p:cxnSp>
      <p:sp>
        <p:nvSpPr>
          <p:cNvPr id="10" name="Freeform 79">
            <a:extLst>
              <a:ext uri="{FF2B5EF4-FFF2-40B4-BE49-F238E27FC236}">
                <a16:creationId xmlns:a16="http://schemas.microsoft.com/office/drawing/2014/main" id="{553459EF-4537-84E5-185C-5AB405EC4FFD}"/>
              </a:ext>
            </a:extLst>
          </p:cNvPr>
          <p:cNvSpPr/>
          <p:nvPr/>
        </p:nvSpPr>
        <p:spPr>
          <a:xfrm>
            <a:off x="6174803" y="5918145"/>
            <a:ext cx="856251" cy="320750"/>
          </a:xfrm>
          <a:custGeom>
            <a:avLst/>
            <a:gdLst>
              <a:gd name="connsiteX0" fmla="*/ 0 w 814705"/>
              <a:gd name="connsiteY0" fmla="*/ 0 h 421040"/>
              <a:gd name="connsiteX1" fmla="*/ 814705 w 814705"/>
              <a:gd name="connsiteY1" fmla="*/ 0 h 421040"/>
              <a:gd name="connsiteX2" fmla="*/ 814705 w 814705"/>
              <a:gd name="connsiteY2" fmla="*/ 421040 h 421040"/>
              <a:gd name="connsiteX3" fmla="*/ 0 w 814705"/>
              <a:gd name="connsiteY3" fmla="*/ 421040 h 421040"/>
              <a:gd name="connsiteX4" fmla="*/ 0 w 814705"/>
              <a:gd name="connsiteY4" fmla="*/ 0 h 42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05" h="421040">
                <a:moveTo>
                  <a:pt x="0" y="0"/>
                </a:moveTo>
                <a:lnTo>
                  <a:pt x="814705" y="0"/>
                </a:lnTo>
                <a:lnTo>
                  <a:pt x="814705" y="421040"/>
                </a:lnTo>
                <a:lnTo>
                  <a:pt x="0" y="421040"/>
                </a:lnTo>
                <a:lnTo>
                  <a:pt x="0" y="0"/>
                </a:lnTo>
                <a:close/>
              </a:path>
            </a:pathLst>
          </a:custGeom>
          <a:solidFill>
            <a:srgbClr val="FF7D7D"/>
          </a:solidFill>
          <a:ln>
            <a:solidFill>
              <a:srgbClr val="FF0000"/>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763" tIns="4763" rIns="4763" bIns="4763" numCol="1" spcCol="1270" anchor="ctr" anchorCtr="0">
            <a:noAutofit/>
          </a:bodyPr>
          <a:lstStyle/>
          <a:p>
            <a:pPr algn="ctr" defTabSz="333375">
              <a:lnSpc>
                <a:spcPct val="90000"/>
              </a:lnSpc>
              <a:spcBef>
                <a:spcPct val="0"/>
              </a:spcBef>
              <a:defRPr/>
            </a:pP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Admin Analyst</a:t>
            </a:r>
          </a:p>
          <a:p>
            <a:pPr algn="ctr" defTabSz="333375">
              <a:lnSpc>
                <a:spcPct val="90000"/>
              </a:lnSpc>
              <a:spcBef>
                <a:spcPct val="0"/>
              </a:spcBef>
              <a:defRPr/>
            </a:pPr>
            <a:r>
              <a:rPr lang="en-US" sz="825"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Keandria</a:t>
            </a:r>
            <a:r>
              <a:rPr lang="en-US" sz="825"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Nalls</a:t>
            </a:r>
          </a:p>
        </p:txBody>
      </p:sp>
    </p:spTree>
    <p:extLst>
      <p:ext uri="{BB962C8B-B14F-4D97-AF65-F5344CB8AC3E}">
        <p14:creationId xmlns:p14="http://schemas.microsoft.com/office/powerpoint/2010/main" val="76259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26C0A291-FD33-44D6-8477-9FF791FE3129}"/>
              </a:ext>
            </a:extLst>
          </p:cNvPr>
          <p:cNvSpPr txBox="1">
            <a:spLocks/>
          </p:cNvSpPr>
          <p:nvPr/>
        </p:nvSpPr>
        <p:spPr>
          <a:xfrm>
            <a:off x="2603863" y="1166580"/>
            <a:ext cx="7437120" cy="458459"/>
          </a:xfrm>
          <a:prstGeom prst="rect">
            <a:avLst/>
          </a:prstGeom>
        </p:spPr>
        <p:txBody>
          <a:bodyPr vert="horz" wrap="square" lIns="0" tIns="12065" rIns="0" bIns="0" rtlCol="0">
            <a:spAutoFit/>
          </a:bodyPr>
          <a:lstStyle>
            <a:lvl1pPr>
              <a:defRPr sz="2400" b="0" i="0" u="heavy">
                <a:solidFill>
                  <a:srgbClr val="464653"/>
                </a:solidFill>
                <a:latin typeface="Cambria"/>
                <a:ea typeface="+mj-ea"/>
                <a:cs typeface="Cambria"/>
              </a:defRPr>
            </a:lvl1pPr>
          </a:lstStyle>
          <a:p>
            <a:pPr marL="12700" marR="0" lvl="0" indent="0" defTabSz="914400" eaLnBrk="1" fontAlgn="auto" latinLnBrk="0" hangingPunct="1">
              <a:lnSpc>
                <a:spcPct val="100000"/>
              </a:lnSpc>
              <a:spcBef>
                <a:spcPts val="95"/>
              </a:spcBef>
              <a:spcAft>
                <a:spcPts val="0"/>
              </a:spcAft>
              <a:buClrTx/>
              <a:buSzTx/>
              <a:buFontTx/>
              <a:buNone/>
              <a:tabLst/>
              <a:defRPr/>
            </a:pPr>
            <a:r>
              <a:rPr lang="en-US" sz="2900" u="none" kern="0" spc="-125" dirty="0"/>
              <a:t>Consolidated Plan &amp; One Year Action Plan Summary </a:t>
            </a:r>
            <a:endParaRPr kumimoji="0" lang="en-US" sz="2900" b="0" i="0" u="none" strike="noStrike" kern="0" cap="none" spc="0" normalizeH="0" baseline="0" noProof="0" dirty="0">
              <a:ln>
                <a:noFill/>
              </a:ln>
              <a:solidFill>
                <a:srgbClr val="464653"/>
              </a:solidFill>
              <a:effectLst/>
              <a:uLnTx/>
              <a:uFillTx/>
              <a:latin typeface="Cambria"/>
              <a:ea typeface="+mj-ea"/>
            </a:endParaRPr>
          </a:p>
        </p:txBody>
      </p:sp>
      <p:sp>
        <p:nvSpPr>
          <p:cNvPr id="10" name="object 5">
            <a:extLst>
              <a:ext uri="{FF2B5EF4-FFF2-40B4-BE49-F238E27FC236}">
                <a16:creationId xmlns:a16="http://schemas.microsoft.com/office/drawing/2014/main" id="{2DE46F9D-BC43-4528-8B49-98991C207736}"/>
              </a:ext>
            </a:extLst>
          </p:cNvPr>
          <p:cNvSpPr txBox="1"/>
          <p:nvPr/>
        </p:nvSpPr>
        <p:spPr>
          <a:xfrm>
            <a:off x="3444240" y="467052"/>
            <a:ext cx="5303520" cy="382156"/>
          </a:xfrm>
          <a:prstGeom prst="rect">
            <a:avLst/>
          </a:prstGeom>
        </p:spPr>
        <p:txBody>
          <a:bodyPr vert="horz" wrap="square" lIns="0" tIns="12700" rIns="0" bIns="0" rtlCol="0">
            <a:spAutoFit/>
          </a:bodyPr>
          <a:lstStyle/>
          <a:p>
            <a:pPr marL="12700" defTabSz="914400">
              <a:spcBef>
                <a:spcPts val="100"/>
              </a:spcBef>
            </a:pPr>
            <a:r>
              <a:rPr sz="2400" u="heavy" spc="-5" dirty="0">
                <a:solidFill>
                  <a:srgbClr val="464653"/>
                </a:solidFill>
                <a:uFill>
                  <a:solidFill>
                    <a:srgbClr val="464653"/>
                  </a:solidFill>
                </a:uFill>
                <a:latin typeface="Times New Roman"/>
                <a:cs typeface="Times New Roman"/>
              </a:rPr>
              <a:t>HUD Action Plan Development</a:t>
            </a:r>
            <a:r>
              <a:rPr sz="2400" u="heavy" spc="-225" dirty="0">
                <a:solidFill>
                  <a:srgbClr val="464653"/>
                </a:solidFill>
                <a:uFill>
                  <a:solidFill>
                    <a:srgbClr val="464653"/>
                  </a:solidFill>
                </a:uFill>
                <a:latin typeface="Times New Roman"/>
                <a:cs typeface="Times New Roman"/>
              </a:rPr>
              <a:t> </a:t>
            </a:r>
            <a:r>
              <a:rPr lang="en-US" sz="2400" u="heavy" spc="-225" dirty="0">
                <a:solidFill>
                  <a:srgbClr val="464653"/>
                </a:solidFill>
                <a:uFill>
                  <a:solidFill>
                    <a:srgbClr val="464653"/>
                  </a:solidFill>
                </a:uFill>
                <a:latin typeface="Times New Roman"/>
                <a:cs typeface="Times New Roman"/>
              </a:rPr>
              <a:t> </a:t>
            </a:r>
            <a:r>
              <a:rPr lang="en-US" sz="2400" u="heavy" dirty="0">
                <a:solidFill>
                  <a:srgbClr val="464653"/>
                </a:solidFill>
                <a:uFill>
                  <a:solidFill>
                    <a:srgbClr val="464653"/>
                  </a:solidFill>
                </a:uFill>
                <a:latin typeface="Times New Roman"/>
                <a:cs typeface="Times New Roman"/>
              </a:rPr>
              <a:t>2025-2026</a:t>
            </a:r>
            <a:endParaRPr sz="2400" dirty="0">
              <a:solidFill>
                <a:prstClr val="black"/>
              </a:solidFill>
              <a:latin typeface="Times New Roman"/>
              <a:cs typeface="Times New Roman"/>
            </a:endParaRPr>
          </a:p>
        </p:txBody>
      </p:sp>
      <p:pic>
        <p:nvPicPr>
          <p:cNvPr id="11" name="Picture 10">
            <a:extLst>
              <a:ext uri="{FF2B5EF4-FFF2-40B4-BE49-F238E27FC236}">
                <a16:creationId xmlns:a16="http://schemas.microsoft.com/office/drawing/2014/main" id="{77435571-A2C2-4848-93F6-7068DE4AF8B9}"/>
              </a:ext>
            </a:extLst>
          </p:cNvPr>
          <p:cNvPicPr>
            <a:picLocks noChangeAspect="1"/>
          </p:cNvPicPr>
          <p:nvPr/>
        </p:nvPicPr>
        <p:blipFill>
          <a:blip r:embed="rId3"/>
          <a:stretch>
            <a:fillRect/>
          </a:stretch>
        </p:blipFill>
        <p:spPr>
          <a:xfrm>
            <a:off x="441210" y="361573"/>
            <a:ext cx="1986557" cy="993278"/>
          </a:xfrm>
          <a:prstGeom prst="rect">
            <a:avLst/>
          </a:prstGeom>
        </p:spPr>
      </p:pic>
      <p:sp>
        <p:nvSpPr>
          <p:cNvPr id="12" name="object 3">
            <a:extLst>
              <a:ext uri="{FF2B5EF4-FFF2-40B4-BE49-F238E27FC236}">
                <a16:creationId xmlns:a16="http://schemas.microsoft.com/office/drawing/2014/main" id="{F2277ABB-327E-4559-B4EE-8DE212D8DEFB}"/>
              </a:ext>
            </a:extLst>
          </p:cNvPr>
          <p:cNvSpPr txBox="1"/>
          <p:nvPr/>
        </p:nvSpPr>
        <p:spPr>
          <a:xfrm>
            <a:off x="570465" y="1814266"/>
            <a:ext cx="11051067" cy="4416337"/>
          </a:xfrm>
          <a:prstGeom prst="rect">
            <a:avLst/>
          </a:prstGeom>
        </p:spPr>
        <p:txBody>
          <a:bodyPr vert="horz" wrap="square" lIns="0" tIns="12065" rIns="0" bIns="0" rtlCol="0">
            <a:spAutoFit/>
          </a:bodyPr>
          <a:lstStyle/>
          <a:p>
            <a:pPr marL="241300" marR="512445" indent="-228600">
              <a:lnSpc>
                <a:spcPct val="80000"/>
              </a:lnSpc>
              <a:buClr>
                <a:srgbClr val="717BA3"/>
              </a:buClr>
              <a:buFont typeface="Arial"/>
              <a:buChar char="•"/>
              <a:tabLst>
                <a:tab pos="240665" algn="l"/>
                <a:tab pos="241300" algn="l"/>
              </a:tabLst>
            </a:pPr>
            <a:r>
              <a:rPr lang="en-US" sz="2200" b="1" u="heavy" dirty="0">
                <a:solidFill>
                  <a:srgbClr val="464653"/>
                </a:solidFill>
                <a:uFill>
                  <a:solidFill>
                    <a:srgbClr val="464653"/>
                  </a:solidFill>
                </a:uFill>
                <a:latin typeface="Calibri"/>
                <a:cs typeface="Calibri"/>
              </a:rPr>
              <a:t>One</a:t>
            </a:r>
            <a:r>
              <a:rPr sz="2200" b="1" u="heavy" dirty="0">
                <a:solidFill>
                  <a:srgbClr val="464653"/>
                </a:solidFill>
                <a:uFill>
                  <a:solidFill>
                    <a:srgbClr val="464653"/>
                  </a:solidFill>
                </a:uFill>
                <a:latin typeface="Calibri"/>
                <a:cs typeface="Calibri"/>
              </a:rPr>
              <a:t> </a:t>
            </a:r>
            <a:r>
              <a:rPr sz="2200" b="1" u="heavy" spc="-45" dirty="0">
                <a:solidFill>
                  <a:srgbClr val="464653"/>
                </a:solidFill>
                <a:uFill>
                  <a:solidFill>
                    <a:srgbClr val="464653"/>
                  </a:solidFill>
                </a:uFill>
                <a:latin typeface="Calibri"/>
                <a:cs typeface="Calibri"/>
              </a:rPr>
              <a:t>Year </a:t>
            </a:r>
            <a:r>
              <a:rPr sz="2200" b="1" u="heavy" dirty="0">
                <a:solidFill>
                  <a:srgbClr val="464653"/>
                </a:solidFill>
                <a:uFill>
                  <a:solidFill>
                    <a:srgbClr val="464653"/>
                  </a:solidFill>
                </a:uFill>
                <a:latin typeface="Calibri"/>
                <a:cs typeface="Calibri"/>
              </a:rPr>
              <a:t>Action Plans</a:t>
            </a:r>
            <a:r>
              <a:rPr sz="2200" dirty="0">
                <a:solidFill>
                  <a:srgbClr val="464653"/>
                </a:solidFill>
                <a:latin typeface="Calibri"/>
                <a:cs typeface="Calibri"/>
              </a:rPr>
              <a:t> </a:t>
            </a:r>
            <a:r>
              <a:rPr sz="2200" spc="-15" dirty="0">
                <a:solidFill>
                  <a:srgbClr val="464653"/>
                </a:solidFill>
                <a:latin typeface="Calibri"/>
                <a:cs typeface="Calibri"/>
              </a:rPr>
              <a:t>are </a:t>
            </a:r>
            <a:r>
              <a:rPr sz="2200" spc="-5" dirty="0">
                <a:solidFill>
                  <a:srgbClr val="464653"/>
                </a:solidFill>
                <a:latin typeface="Calibri"/>
                <a:cs typeface="Calibri"/>
              </a:rPr>
              <a:t>the plans and </a:t>
            </a:r>
            <a:r>
              <a:rPr sz="2200" spc="-10" dirty="0">
                <a:solidFill>
                  <a:srgbClr val="464653"/>
                </a:solidFill>
                <a:latin typeface="Calibri"/>
                <a:cs typeface="Calibri"/>
              </a:rPr>
              <a:t>budgets </a:t>
            </a:r>
            <a:r>
              <a:rPr sz="2200" spc="-20" dirty="0">
                <a:solidFill>
                  <a:srgbClr val="464653"/>
                </a:solidFill>
                <a:latin typeface="Calibri"/>
                <a:cs typeface="Calibri"/>
              </a:rPr>
              <a:t>for </a:t>
            </a:r>
            <a:r>
              <a:rPr sz="2200" spc="-5" dirty="0">
                <a:solidFill>
                  <a:srgbClr val="464653"/>
                </a:solidFill>
                <a:latin typeface="Calibri"/>
                <a:cs typeface="Calibri"/>
              </a:rPr>
              <a:t>HU</a:t>
            </a:r>
            <a:r>
              <a:rPr lang="en-US" sz="2200" spc="-5" dirty="0">
                <a:solidFill>
                  <a:srgbClr val="464653"/>
                </a:solidFill>
                <a:latin typeface="Calibri"/>
                <a:cs typeface="Calibri"/>
              </a:rPr>
              <a:t>D</a:t>
            </a:r>
            <a:r>
              <a:rPr sz="2200" spc="-5" dirty="0">
                <a:solidFill>
                  <a:srgbClr val="464653"/>
                </a:solidFill>
                <a:latin typeface="Calibri"/>
                <a:cs typeface="Calibri"/>
              </a:rPr>
              <a:t> CDBG,</a:t>
            </a:r>
            <a:r>
              <a:rPr lang="en-US" sz="2200" spc="-5" dirty="0">
                <a:solidFill>
                  <a:srgbClr val="464653"/>
                </a:solidFill>
                <a:latin typeface="Calibri"/>
                <a:cs typeface="Calibri"/>
              </a:rPr>
              <a:t> </a:t>
            </a:r>
            <a:r>
              <a:rPr sz="2200" dirty="0">
                <a:solidFill>
                  <a:srgbClr val="464653"/>
                </a:solidFill>
                <a:latin typeface="Calibri"/>
                <a:cs typeface="Calibri"/>
              </a:rPr>
              <a:t>HOME</a:t>
            </a:r>
            <a:r>
              <a:rPr lang="en-US" sz="2200" dirty="0">
                <a:solidFill>
                  <a:srgbClr val="464653"/>
                </a:solidFill>
                <a:latin typeface="Calibri"/>
                <a:cs typeface="Calibri"/>
              </a:rPr>
              <a:t>,</a:t>
            </a:r>
            <a:r>
              <a:rPr sz="2200" dirty="0">
                <a:solidFill>
                  <a:srgbClr val="464653"/>
                </a:solidFill>
                <a:latin typeface="Calibri"/>
                <a:cs typeface="Calibri"/>
              </a:rPr>
              <a:t> </a:t>
            </a:r>
            <a:r>
              <a:rPr lang="en-US" sz="2200" dirty="0">
                <a:solidFill>
                  <a:srgbClr val="464653"/>
                </a:solidFill>
                <a:latin typeface="Calibri"/>
                <a:cs typeface="Calibri"/>
              </a:rPr>
              <a:t>HOPWA </a:t>
            </a:r>
            <a:r>
              <a:rPr sz="2200" dirty="0">
                <a:solidFill>
                  <a:srgbClr val="464653"/>
                </a:solidFill>
                <a:latin typeface="Calibri"/>
                <a:cs typeface="Calibri"/>
              </a:rPr>
              <a:t>and </a:t>
            </a:r>
            <a:r>
              <a:rPr sz="2200" spc="-15" dirty="0">
                <a:solidFill>
                  <a:srgbClr val="464653"/>
                </a:solidFill>
                <a:latin typeface="Calibri"/>
                <a:cs typeface="Calibri"/>
              </a:rPr>
              <a:t>ESG </a:t>
            </a:r>
            <a:r>
              <a:rPr sz="2200" spc="-5" dirty="0">
                <a:solidFill>
                  <a:srgbClr val="464653"/>
                </a:solidFill>
                <a:latin typeface="Calibri"/>
                <a:cs typeface="Calibri"/>
              </a:rPr>
              <a:t>funds </a:t>
            </a:r>
            <a:r>
              <a:rPr sz="2200" spc="-20" dirty="0">
                <a:solidFill>
                  <a:srgbClr val="464653"/>
                </a:solidFill>
                <a:latin typeface="Calibri"/>
                <a:cs typeface="Calibri"/>
              </a:rPr>
              <a:t>for </a:t>
            </a:r>
            <a:r>
              <a:rPr sz="2200" dirty="0">
                <a:solidFill>
                  <a:srgbClr val="464653"/>
                </a:solidFill>
                <a:latin typeface="Calibri"/>
                <a:cs typeface="Calibri"/>
              </a:rPr>
              <a:t>each </a:t>
            </a:r>
            <a:r>
              <a:rPr sz="2200" spc="-10" dirty="0">
                <a:solidFill>
                  <a:srgbClr val="464653"/>
                </a:solidFill>
                <a:latin typeface="Calibri"/>
                <a:cs typeface="Calibri"/>
              </a:rPr>
              <a:t>year </a:t>
            </a:r>
            <a:r>
              <a:rPr sz="2200" dirty="0">
                <a:solidFill>
                  <a:srgbClr val="464653"/>
                </a:solidFill>
                <a:latin typeface="Calibri"/>
                <a:cs typeface="Calibri"/>
              </a:rPr>
              <a:t>guided </a:t>
            </a:r>
            <a:r>
              <a:rPr sz="2200" spc="-10" dirty="0">
                <a:solidFill>
                  <a:srgbClr val="464653"/>
                </a:solidFill>
                <a:latin typeface="Calibri"/>
                <a:cs typeface="Calibri"/>
              </a:rPr>
              <a:t>by </a:t>
            </a:r>
            <a:r>
              <a:rPr sz="2200" dirty="0">
                <a:solidFill>
                  <a:srgbClr val="464653"/>
                </a:solidFill>
                <a:latin typeface="Calibri"/>
                <a:cs typeface="Calibri"/>
              </a:rPr>
              <a:t>the </a:t>
            </a:r>
            <a:r>
              <a:rPr sz="2200" spc="-5" dirty="0">
                <a:solidFill>
                  <a:srgbClr val="464653"/>
                </a:solidFill>
                <a:latin typeface="Calibri"/>
                <a:cs typeface="Calibri"/>
              </a:rPr>
              <a:t>needs </a:t>
            </a:r>
            <a:r>
              <a:rPr sz="2200" dirty="0">
                <a:solidFill>
                  <a:srgbClr val="464653"/>
                </a:solidFill>
                <a:latin typeface="Calibri"/>
                <a:cs typeface="Calibri"/>
              </a:rPr>
              <a:t>and </a:t>
            </a:r>
            <a:r>
              <a:rPr sz="2200" spc="-5" dirty="0">
                <a:solidFill>
                  <a:srgbClr val="464653"/>
                </a:solidFill>
                <a:latin typeface="Calibri"/>
                <a:cs typeface="Calibri"/>
              </a:rPr>
              <a:t>priorities set in the </a:t>
            </a:r>
            <a:r>
              <a:rPr sz="2200" dirty="0">
                <a:solidFill>
                  <a:srgbClr val="464653"/>
                </a:solidFill>
                <a:latin typeface="Calibri"/>
                <a:cs typeface="Calibri"/>
              </a:rPr>
              <a:t>5</a:t>
            </a:r>
            <a:r>
              <a:rPr lang="en-US" sz="2200" dirty="0">
                <a:solidFill>
                  <a:srgbClr val="464653"/>
                </a:solidFill>
                <a:latin typeface="Calibri"/>
                <a:cs typeface="Calibri"/>
              </a:rPr>
              <a:t>-</a:t>
            </a:r>
            <a:r>
              <a:rPr sz="2200" spc="-45" dirty="0">
                <a:solidFill>
                  <a:srgbClr val="464653"/>
                </a:solidFill>
                <a:latin typeface="Calibri"/>
                <a:cs typeface="Calibri"/>
              </a:rPr>
              <a:t>Year </a:t>
            </a:r>
            <a:r>
              <a:rPr sz="2200" spc="-10" dirty="0">
                <a:solidFill>
                  <a:srgbClr val="464653"/>
                </a:solidFill>
                <a:latin typeface="Calibri"/>
                <a:cs typeface="Calibri"/>
              </a:rPr>
              <a:t>Consolidated</a:t>
            </a:r>
            <a:r>
              <a:rPr sz="2200" spc="-15" dirty="0">
                <a:solidFill>
                  <a:srgbClr val="464653"/>
                </a:solidFill>
                <a:latin typeface="Calibri"/>
                <a:cs typeface="Calibri"/>
              </a:rPr>
              <a:t> </a:t>
            </a:r>
            <a:r>
              <a:rPr sz="2200" spc="-5" dirty="0">
                <a:solidFill>
                  <a:srgbClr val="464653"/>
                </a:solidFill>
                <a:latin typeface="Calibri"/>
                <a:cs typeface="Calibri"/>
              </a:rPr>
              <a:t>Plan.</a:t>
            </a:r>
            <a:endParaRPr sz="2200" dirty="0">
              <a:latin typeface="Calibri"/>
              <a:cs typeface="Calibri"/>
            </a:endParaRPr>
          </a:p>
          <a:p>
            <a:pPr marL="241300" marR="322580" indent="-228600">
              <a:lnSpc>
                <a:spcPts val="2110"/>
              </a:lnSpc>
              <a:spcBef>
                <a:spcPts val="515"/>
              </a:spcBef>
              <a:buClr>
                <a:srgbClr val="717BA3"/>
              </a:buClr>
              <a:buFont typeface="Arial"/>
              <a:buChar char="•"/>
              <a:tabLst>
                <a:tab pos="240665" algn="l"/>
                <a:tab pos="241300" algn="l"/>
              </a:tabLst>
            </a:pPr>
            <a:r>
              <a:rPr sz="2200" b="1" u="heavy" spc="-5" dirty="0">
                <a:solidFill>
                  <a:srgbClr val="464653"/>
                </a:solidFill>
                <a:uFill>
                  <a:solidFill>
                    <a:srgbClr val="464653"/>
                  </a:solidFill>
                </a:uFill>
                <a:latin typeface="Calibri"/>
                <a:cs typeface="Calibri"/>
              </a:rPr>
              <a:t>CDBG Funds</a:t>
            </a:r>
            <a:r>
              <a:rPr sz="2200" spc="-5" dirty="0">
                <a:solidFill>
                  <a:srgbClr val="464653"/>
                </a:solidFill>
                <a:latin typeface="Calibri"/>
                <a:cs typeface="Calibri"/>
              </a:rPr>
              <a:t> </a:t>
            </a:r>
            <a:r>
              <a:rPr sz="2200" spc="-10" dirty="0">
                <a:solidFill>
                  <a:srgbClr val="464653"/>
                </a:solidFill>
                <a:latin typeface="Calibri"/>
                <a:cs typeface="Calibri"/>
              </a:rPr>
              <a:t>can </a:t>
            </a:r>
            <a:r>
              <a:rPr sz="2200" dirty="0">
                <a:solidFill>
                  <a:srgbClr val="464653"/>
                </a:solidFill>
                <a:latin typeface="Calibri"/>
                <a:cs typeface="Calibri"/>
              </a:rPr>
              <a:t>be </a:t>
            </a:r>
            <a:r>
              <a:rPr sz="2200" spc="-5" dirty="0">
                <a:solidFill>
                  <a:srgbClr val="464653"/>
                </a:solidFill>
                <a:latin typeface="Calibri"/>
                <a:cs typeface="Calibri"/>
              </a:rPr>
              <a:t>used in </a:t>
            </a:r>
            <a:r>
              <a:rPr sz="2200" dirty="0">
                <a:solidFill>
                  <a:srgbClr val="464653"/>
                </a:solidFill>
                <a:latin typeface="Calibri"/>
                <a:cs typeface="Calibri"/>
              </a:rPr>
              <a:t>a </a:t>
            </a:r>
            <a:r>
              <a:rPr sz="2200" spc="-10" dirty="0">
                <a:solidFill>
                  <a:srgbClr val="464653"/>
                </a:solidFill>
                <a:latin typeface="Calibri"/>
                <a:cs typeface="Calibri"/>
              </a:rPr>
              <a:t>flexible </a:t>
            </a:r>
            <a:r>
              <a:rPr sz="2200" dirty="0">
                <a:solidFill>
                  <a:srgbClr val="464653"/>
                </a:solidFill>
                <a:latin typeface="Calibri"/>
                <a:cs typeface="Calibri"/>
              </a:rPr>
              <a:t>manner </a:t>
            </a:r>
            <a:r>
              <a:rPr sz="2200" spc="-20" dirty="0">
                <a:solidFill>
                  <a:srgbClr val="464653"/>
                </a:solidFill>
                <a:latin typeface="Calibri"/>
                <a:cs typeface="Calibri"/>
              </a:rPr>
              <a:t>for </a:t>
            </a:r>
            <a:r>
              <a:rPr sz="2200" spc="-5" dirty="0">
                <a:solidFill>
                  <a:srgbClr val="464653"/>
                </a:solidFill>
                <a:latin typeface="Calibri"/>
                <a:cs typeface="Calibri"/>
              </a:rPr>
              <a:t>economic  </a:t>
            </a:r>
            <a:r>
              <a:rPr sz="2200" spc="-10" dirty="0">
                <a:solidFill>
                  <a:srgbClr val="464653"/>
                </a:solidFill>
                <a:latin typeface="Calibri"/>
                <a:cs typeface="Calibri"/>
              </a:rPr>
              <a:t>development, improvements </a:t>
            </a:r>
            <a:r>
              <a:rPr sz="2200" spc="-15" dirty="0">
                <a:solidFill>
                  <a:srgbClr val="464653"/>
                </a:solidFill>
                <a:latin typeface="Calibri"/>
                <a:cs typeface="Calibri"/>
              </a:rPr>
              <a:t>to </a:t>
            </a:r>
            <a:r>
              <a:rPr sz="2200" spc="-10" dirty="0">
                <a:solidFill>
                  <a:srgbClr val="464653"/>
                </a:solidFill>
                <a:latin typeface="Calibri"/>
                <a:cs typeface="Calibri"/>
              </a:rPr>
              <a:t>parks </a:t>
            </a:r>
            <a:r>
              <a:rPr sz="2200" spc="-5" dirty="0">
                <a:solidFill>
                  <a:srgbClr val="464653"/>
                </a:solidFill>
                <a:latin typeface="Calibri"/>
                <a:cs typeface="Calibri"/>
              </a:rPr>
              <a:t>and open space, </a:t>
            </a:r>
            <a:r>
              <a:rPr sz="2200" dirty="0">
                <a:solidFill>
                  <a:srgbClr val="464653"/>
                </a:solidFill>
                <a:latin typeface="Calibri"/>
                <a:cs typeface="Calibri"/>
              </a:rPr>
              <a:t>needed  </a:t>
            </a:r>
            <a:r>
              <a:rPr sz="2200" spc="-5" dirty="0">
                <a:solidFill>
                  <a:srgbClr val="464653"/>
                </a:solidFill>
                <a:latin typeface="Calibri"/>
                <a:cs typeface="Calibri"/>
              </a:rPr>
              <a:t>public services, and </a:t>
            </a:r>
            <a:r>
              <a:rPr sz="2200" spc="-15" dirty="0">
                <a:solidFill>
                  <a:srgbClr val="464653"/>
                </a:solidFill>
                <a:latin typeface="Calibri"/>
                <a:cs typeface="Calibri"/>
              </a:rPr>
              <a:t>affordable </a:t>
            </a:r>
            <a:r>
              <a:rPr sz="2200" spc="-5" dirty="0">
                <a:solidFill>
                  <a:srgbClr val="464653"/>
                </a:solidFill>
                <a:latin typeface="Calibri"/>
                <a:cs typeface="Calibri"/>
              </a:rPr>
              <a:t>housing </a:t>
            </a:r>
            <a:r>
              <a:rPr sz="2200" spc="-10" dirty="0">
                <a:solidFill>
                  <a:srgbClr val="464653"/>
                </a:solidFill>
                <a:latin typeface="Calibri"/>
                <a:cs typeface="Calibri"/>
              </a:rPr>
              <a:t>projects </a:t>
            </a:r>
            <a:r>
              <a:rPr sz="2200" spc="-5" dirty="0">
                <a:solidFill>
                  <a:srgbClr val="464653"/>
                </a:solidFill>
                <a:latin typeface="Calibri"/>
                <a:cs typeface="Calibri"/>
              </a:rPr>
              <a:t>and</a:t>
            </a:r>
            <a:r>
              <a:rPr sz="2200" spc="-35" dirty="0">
                <a:solidFill>
                  <a:srgbClr val="464653"/>
                </a:solidFill>
                <a:latin typeface="Calibri"/>
                <a:cs typeface="Calibri"/>
              </a:rPr>
              <a:t> </a:t>
            </a:r>
            <a:r>
              <a:rPr sz="2200" spc="-15" dirty="0">
                <a:solidFill>
                  <a:srgbClr val="464653"/>
                </a:solidFill>
                <a:latin typeface="Calibri"/>
                <a:cs typeface="Calibri"/>
              </a:rPr>
              <a:t>programs.</a:t>
            </a:r>
            <a:endParaRPr sz="2200" dirty="0">
              <a:latin typeface="Calibri"/>
              <a:cs typeface="Calibri"/>
            </a:endParaRPr>
          </a:p>
          <a:p>
            <a:pPr marL="241300" marR="649605" indent="-228600">
              <a:lnSpc>
                <a:spcPts val="2110"/>
              </a:lnSpc>
              <a:spcBef>
                <a:spcPts val="530"/>
              </a:spcBef>
              <a:buClr>
                <a:srgbClr val="717BA3"/>
              </a:buClr>
              <a:buFont typeface="Arial"/>
              <a:buChar char="•"/>
              <a:tabLst>
                <a:tab pos="240665" algn="l"/>
                <a:tab pos="241300" algn="l"/>
              </a:tabLst>
            </a:pPr>
            <a:r>
              <a:rPr sz="2200" b="1" u="heavy" spc="-5" dirty="0">
                <a:solidFill>
                  <a:srgbClr val="464653"/>
                </a:solidFill>
                <a:uFill>
                  <a:solidFill>
                    <a:srgbClr val="464653"/>
                  </a:solidFill>
                </a:uFill>
                <a:latin typeface="Calibri"/>
                <a:cs typeface="Calibri"/>
              </a:rPr>
              <a:t>HOME </a:t>
            </a:r>
            <a:r>
              <a:rPr sz="2200" b="1" u="heavy" spc="-15" dirty="0">
                <a:solidFill>
                  <a:srgbClr val="464653"/>
                </a:solidFill>
                <a:uFill>
                  <a:solidFill>
                    <a:srgbClr val="464653"/>
                  </a:solidFill>
                </a:uFill>
                <a:latin typeface="Calibri"/>
                <a:cs typeface="Calibri"/>
              </a:rPr>
              <a:t>Investment </a:t>
            </a:r>
            <a:r>
              <a:rPr sz="2200" b="1" u="heavy" spc="-10" dirty="0">
                <a:solidFill>
                  <a:srgbClr val="464653"/>
                </a:solidFill>
                <a:uFill>
                  <a:solidFill>
                    <a:srgbClr val="464653"/>
                  </a:solidFill>
                </a:uFill>
                <a:latin typeface="Calibri"/>
                <a:cs typeface="Calibri"/>
              </a:rPr>
              <a:t>Partnership </a:t>
            </a:r>
            <a:r>
              <a:rPr sz="2200" b="1" u="heavy" spc="-5" dirty="0">
                <a:solidFill>
                  <a:srgbClr val="464653"/>
                </a:solidFill>
                <a:uFill>
                  <a:solidFill>
                    <a:srgbClr val="464653"/>
                  </a:solidFill>
                </a:uFill>
                <a:latin typeface="Calibri"/>
                <a:cs typeface="Calibri"/>
              </a:rPr>
              <a:t>Funds</a:t>
            </a:r>
            <a:r>
              <a:rPr sz="2200" spc="-5" dirty="0">
                <a:solidFill>
                  <a:srgbClr val="464653"/>
                </a:solidFill>
                <a:latin typeface="Calibri"/>
                <a:cs typeface="Calibri"/>
              </a:rPr>
              <a:t> </a:t>
            </a:r>
            <a:r>
              <a:rPr sz="2200" spc="-10" dirty="0">
                <a:solidFill>
                  <a:srgbClr val="464653"/>
                </a:solidFill>
                <a:latin typeface="Calibri"/>
                <a:cs typeface="Calibri"/>
              </a:rPr>
              <a:t>can </a:t>
            </a:r>
            <a:r>
              <a:rPr sz="2200" spc="-5" dirty="0">
                <a:solidFill>
                  <a:srgbClr val="464653"/>
                </a:solidFill>
                <a:latin typeface="Calibri"/>
                <a:cs typeface="Calibri"/>
              </a:rPr>
              <a:t>be used </a:t>
            </a:r>
            <a:r>
              <a:rPr sz="2200" spc="-15" dirty="0">
                <a:solidFill>
                  <a:srgbClr val="464653"/>
                </a:solidFill>
                <a:latin typeface="Calibri"/>
                <a:cs typeface="Calibri"/>
              </a:rPr>
              <a:t>to </a:t>
            </a:r>
            <a:r>
              <a:rPr sz="2200" spc="-5" dirty="0">
                <a:solidFill>
                  <a:srgbClr val="464653"/>
                </a:solidFill>
                <a:latin typeface="Calibri"/>
                <a:cs typeface="Calibri"/>
              </a:rPr>
              <a:t>further</a:t>
            </a:r>
            <a:r>
              <a:rPr lang="en-US" sz="2200" spc="-5" dirty="0">
                <a:solidFill>
                  <a:srgbClr val="464653"/>
                </a:solidFill>
                <a:latin typeface="Calibri"/>
                <a:cs typeface="Calibri"/>
              </a:rPr>
              <a:t> </a:t>
            </a:r>
            <a:r>
              <a:rPr sz="2200" spc="-15" dirty="0">
                <a:solidFill>
                  <a:srgbClr val="464653"/>
                </a:solidFill>
                <a:latin typeface="Calibri"/>
                <a:cs typeface="Calibri"/>
              </a:rPr>
              <a:t>affordable </a:t>
            </a:r>
            <a:r>
              <a:rPr sz="2200" spc="-5" dirty="0">
                <a:solidFill>
                  <a:srgbClr val="464653"/>
                </a:solidFill>
                <a:latin typeface="Calibri"/>
                <a:cs typeface="Calibri"/>
              </a:rPr>
              <a:t>housing </a:t>
            </a:r>
            <a:r>
              <a:rPr sz="2200" spc="-15" dirty="0">
                <a:solidFill>
                  <a:srgbClr val="464653"/>
                </a:solidFill>
                <a:latin typeface="Calibri"/>
                <a:cs typeface="Calibri"/>
              </a:rPr>
              <a:t>programs </a:t>
            </a:r>
            <a:r>
              <a:rPr sz="2200" spc="-5" dirty="0">
                <a:solidFill>
                  <a:srgbClr val="464653"/>
                </a:solidFill>
                <a:latin typeface="Calibri"/>
                <a:cs typeface="Calibri"/>
              </a:rPr>
              <a:t>and</a:t>
            </a:r>
            <a:r>
              <a:rPr sz="2200" spc="-40" dirty="0">
                <a:solidFill>
                  <a:srgbClr val="464653"/>
                </a:solidFill>
                <a:latin typeface="Calibri"/>
                <a:cs typeface="Calibri"/>
              </a:rPr>
              <a:t> </a:t>
            </a:r>
            <a:r>
              <a:rPr sz="2200" spc="-10" dirty="0">
                <a:solidFill>
                  <a:srgbClr val="464653"/>
                </a:solidFill>
                <a:latin typeface="Calibri"/>
                <a:cs typeface="Calibri"/>
              </a:rPr>
              <a:t>projects.</a:t>
            </a:r>
            <a:endParaRPr lang="en-US" sz="2200" spc="-10" dirty="0">
              <a:solidFill>
                <a:srgbClr val="464653"/>
              </a:solidFill>
              <a:latin typeface="Calibri"/>
              <a:cs typeface="Calibri"/>
            </a:endParaRPr>
          </a:p>
          <a:p>
            <a:pPr marL="241300" marR="649605" indent="-228600">
              <a:lnSpc>
                <a:spcPts val="2110"/>
              </a:lnSpc>
              <a:spcBef>
                <a:spcPts val="530"/>
              </a:spcBef>
              <a:buClr>
                <a:srgbClr val="717BA3"/>
              </a:buClr>
              <a:buFont typeface="Arial"/>
              <a:buChar char="•"/>
              <a:tabLst>
                <a:tab pos="240665" algn="l"/>
                <a:tab pos="241300" algn="l"/>
              </a:tabLst>
            </a:pPr>
            <a:r>
              <a:rPr lang="en-US" sz="2200" b="1" u="sng" spc="-10" dirty="0">
                <a:solidFill>
                  <a:srgbClr val="464653"/>
                </a:solidFill>
                <a:latin typeface="Calibri"/>
                <a:cs typeface="Calibri"/>
              </a:rPr>
              <a:t>Housing Opportunities for Persons With AIDS</a:t>
            </a:r>
            <a:r>
              <a:rPr lang="en-US" sz="2200" spc="-10" dirty="0">
                <a:solidFill>
                  <a:srgbClr val="464653"/>
                </a:solidFill>
                <a:cs typeface="Calibri"/>
              </a:rPr>
              <a:t> can be used for a wide range of housing, social services, program planning, and development costs.</a:t>
            </a:r>
            <a:endParaRPr sz="2200" dirty="0">
              <a:latin typeface="Calibri"/>
              <a:cs typeface="Calibri"/>
            </a:endParaRPr>
          </a:p>
          <a:p>
            <a:pPr marL="241300" marR="5080" indent="-228600">
              <a:lnSpc>
                <a:spcPts val="2110"/>
              </a:lnSpc>
              <a:spcBef>
                <a:spcPts val="535"/>
              </a:spcBef>
              <a:buClr>
                <a:srgbClr val="717BA3"/>
              </a:buClr>
              <a:buFont typeface="Arial"/>
              <a:buChar char="•"/>
              <a:tabLst>
                <a:tab pos="240665" algn="l"/>
                <a:tab pos="241300" algn="l"/>
              </a:tabLst>
            </a:pPr>
            <a:r>
              <a:rPr sz="2200" b="1" u="heavy" spc="-10" dirty="0">
                <a:solidFill>
                  <a:srgbClr val="464653"/>
                </a:solidFill>
                <a:uFill>
                  <a:solidFill>
                    <a:srgbClr val="464653"/>
                  </a:solidFill>
                </a:uFill>
                <a:latin typeface="Calibri"/>
                <a:cs typeface="Calibri"/>
              </a:rPr>
              <a:t>Emergency </a:t>
            </a:r>
            <a:r>
              <a:rPr sz="2200" b="1" u="heavy" spc="-5" dirty="0">
                <a:solidFill>
                  <a:srgbClr val="464653"/>
                </a:solidFill>
                <a:uFill>
                  <a:solidFill>
                    <a:srgbClr val="464653"/>
                  </a:solidFill>
                </a:uFill>
                <a:latin typeface="Calibri"/>
                <a:cs typeface="Calibri"/>
              </a:rPr>
              <a:t>Solutions </a:t>
            </a:r>
            <a:r>
              <a:rPr sz="2200" b="1" u="heavy" spc="-20" dirty="0">
                <a:solidFill>
                  <a:srgbClr val="464653"/>
                </a:solidFill>
                <a:uFill>
                  <a:solidFill>
                    <a:srgbClr val="464653"/>
                  </a:solidFill>
                </a:uFill>
                <a:latin typeface="Calibri"/>
                <a:cs typeface="Calibri"/>
              </a:rPr>
              <a:t>Grant </a:t>
            </a:r>
            <a:r>
              <a:rPr sz="2200" b="1" u="heavy" spc="-10" dirty="0">
                <a:solidFill>
                  <a:srgbClr val="464653"/>
                </a:solidFill>
                <a:uFill>
                  <a:solidFill>
                    <a:srgbClr val="464653"/>
                  </a:solidFill>
                </a:uFill>
                <a:latin typeface="Calibri"/>
                <a:cs typeface="Calibri"/>
              </a:rPr>
              <a:t>(ESG) </a:t>
            </a:r>
            <a:r>
              <a:rPr sz="2200" b="1" u="heavy" spc="-5" dirty="0">
                <a:solidFill>
                  <a:srgbClr val="464653"/>
                </a:solidFill>
                <a:uFill>
                  <a:solidFill>
                    <a:srgbClr val="464653"/>
                  </a:solidFill>
                </a:uFill>
                <a:latin typeface="Calibri"/>
                <a:cs typeface="Calibri"/>
              </a:rPr>
              <a:t>Funds</a:t>
            </a:r>
            <a:r>
              <a:rPr sz="2200" spc="-5" dirty="0">
                <a:solidFill>
                  <a:srgbClr val="464653"/>
                </a:solidFill>
                <a:latin typeface="Calibri"/>
                <a:cs typeface="Calibri"/>
              </a:rPr>
              <a:t> </a:t>
            </a:r>
            <a:r>
              <a:rPr sz="2200" spc="-10" dirty="0">
                <a:solidFill>
                  <a:srgbClr val="464653"/>
                </a:solidFill>
                <a:latin typeface="Calibri"/>
                <a:cs typeface="Calibri"/>
              </a:rPr>
              <a:t>are </a:t>
            </a:r>
            <a:r>
              <a:rPr sz="2200" spc="-15" dirty="0">
                <a:solidFill>
                  <a:srgbClr val="464653"/>
                </a:solidFill>
                <a:latin typeface="Calibri"/>
                <a:cs typeface="Calibri"/>
              </a:rPr>
              <a:t>to </a:t>
            </a:r>
            <a:r>
              <a:rPr sz="2200" spc="-5" dirty="0">
                <a:solidFill>
                  <a:srgbClr val="464653"/>
                </a:solidFill>
                <a:latin typeface="Calibri"/>
                <a:cs typeface="Calibri"/>
              </a:rPr>
              <a:t>be used </a:t>
            </a:r>
            <a:r>
              <a:rPr sz="2200" spc="-15" dirty="0">
                <a:solidFill>
                  <a:srgbClr val="464653"/>
                </a:solidFill>
                <a:latin typeface="Calibri"/>
                <a:cs typeface="Calibri"/>
              </a:rPr>
              <a:t>to </a:t>
            </a:r>
            <a:r>
              <a:rPr sz="2200" spc="-5" dirty="0">
                <a:solidFill>
                  <a:srgbClr val="464653"/>
                </a:solidFill>
                <a:latin typeface="Calibri"/>
                <a:cs typeface="Calibri"/>
              </a:rPr>
              <a:t>support homeless </a:t>
            </a:r>
            <a:r>
              <a:rPr sz="2200" spc="-15" dirty="0">
                <a:solidFill>
                  <a:srgbClr val="464653"/>
                </a:solidFill>
                <a:latin typeface="Calibri"/>
                <a:cs typeface="Calibri"/>
              </a:rPr>
              <a:t>prevention </a:t>
            </a:r>
            <a:r>
              <a:rPr sz="2200" spc="-5" dirty="0">
                <a:solidFill>
                  <a:srgbClr val="464653"/>
                </a:solidFill>
                <a:latin typeface="Calibri"/>
                <a:cs typeface="Calibri"/>
              </a:rPr>
              <a:t>and </a:t>
            </a:r>
            <a:r>
              <a:rPr sz="2200" spc="-15" dirty="0">
                <a:solidFill>
                  <a:srgbClr val="464653"/>
                </a:solidFill>
                <a:latin typeface="Calibri"/>
                <a:cs typeface="Calibri"/>
              </a:rPr>
              <a:t>rapid </a:t>
            </a:r>
            <a:r>
              <a:rPr sz="2200" spc="-10" dirty="0">
                <a:solidFill>
                  <a:srgbClr val="464653"/>
                </a:solidFill>
                <a:latin typeface="Calibri"/>
                <a:cs typeface="Calibri"/>
              </a:rPr>
              <a:t>re‐housing</a:t>
            </a:r>
            <a:r>
              <a:rPr sz="2200" spc="-15" dirty="0">
                <a:solidFill>
                  <a:srgbClr val="464653"/>
                </a:solidFill>
                <a:latin typeface="Calibri"/>
                <a:cs typeface="Calibri"/>
              </a:rPr>
              <a:t> programs.</a:t>
            </a:r>
            <a:endParaRPr sz="2200" dirty="0">
              <a:latin typeface="Calibri"/>
              <a:cs typeface="Calibri"/>
            </a:endParaRPr>
          </a:p>
          <a:p>
            <a:pPr>
              <a:lnSpc>
                <a:spcPct val="100000"/>
              </a:lnSpc>
              <a:spcBef>
                <a:spcPts val="60"/>
              </a:spcBef>
            </a:pPr>
            <a:endParaRPr sz="1750" dirty="0">
              <a:latin typeface="Calibri"/>
              <a:cs typeface="Calibri"/>
            </a:endParaRPr>
          </a:p>
          <a:p>
            <a:pPr marL="12700">
              <a:lnSpc>
                <a:spcPts val="2150"/>
              </a:lnSpc>
            </a:pPr>
            <a:r>
              <a:rPr sz="1900" b="1" spc="-5" dirty="0">
                <a:solidFill>
                  <a:srgbClr val="464653"/>
                </a:solidFill>
                <a:latin typeface="Calibri"/>
                <a:cs typeface="Calibri"/>
              </a:rPr>
              <a:t>The </a:t>
            </a:r>
            <a:r>
              <a:rPr sz="1900" b="1" spc="-10" dirty="0">
                <a:solidFill>
                  <a:srgbClr val="464653"/>
                </a:solidFill>
                <a:latin typeface="Calibri"/>
                <a:cs typeface="Calibri"/>
              </a:rPr>
              <a:t>goal </a:t>
            </a:r>
            <a:r>
              <a:rPr sz="1900" b="1" dirty="0">
                <a:solidFill>
                  <a:srgbClr val="464653"/>
                </a:solidFill>
                <a:latin typeface="Calibri"/>
                <a:cs typeface="Calibri"/>
              </a:rPr>
              <a:t>of this </a:t>
            </a:r>
            <a:r>
              <a:rPr sz="1900" b="1" spc="-5" dirty="0">
                <a:solidFill>
                  <a:srgbClr val="464653"/>
                </a:solidFill>
                <a:latin typeface="Calibri"/>
                <a:cs typeface="Calibri"/>
              </a:rPr>
              <a:t>document </a:t>
            </a:r>
            <a:r>
              <a:rPr sz="1900" b="1" dirty="0">
                <a:solidFill>
                  <a:srgbClr val="464653"/>
                </a:solidFill>
                <a:latin typeface="Calibri"/>
                <a:cs typeface="Calibri"/>
              </a:rPr>
              <a:t>and these HUD </a:t>
            </a:r>
            <a:r>
              <a:rPr sz="1900" b="1" spc="-5" dirty="0">
                <a:solidFill>
                  <a:srgbClr val="464653"/>
                </a:solidFill>
                <a:latin typeface="Calibri"/>
                <a:cs typeface="Calibri"/>
              </a:rPr>
              <a:t>funds</a:t>
            </a:r>
            <a:r>
              <a:rPr sz="1900" b="1" spc="-50" dirty="0">
                <a:solidFill>
                  <a:srgbClr val="464653"/>
                </a:solidFill>
                <a:latin typeface="Calibri"/>
                <a:cs typeface="Calibri"/>
              </a:rPr>
              <a:t> </a:t>
            </a:r>
            <a:r>
              <a:rPr sz="1900" b="1" dirty="0">
                <a:solidFill>
                  <a:srgbClr val="464653"/>
                </a:solidFill>
                <a:latin typeface="Calibri"/>
                <a:cs typeface="Calibri"/>
              </a:rPr>
              <a:t>is:</a:t>
            </a:r>
            <a:endParaRPr sz="1900" dirty="0">
              <a:latin typeface="Calibri"/>
              <a:cs typeface="Calibri"/>
            </a:endParaRPr>
          </a:p>
          <a:p>
            <a:pPr marL="241300" marR="38100">
              <a:lnSpc>
                <a:spcPct val="80700"/>
              </a:lnSpc>
              <a:spcBef>
                <a:spcPts val="545"/>
              </a:spcBef>
            </a:pPr>
            <a:r>
              <a:rPr sz="2400" spc="-10" dirty="0">
                <a:solidFill>
                  <a:srgbClr val="464653"/>
                </a:solidFill>
                <a:latin typeface="Calibri"/>
                <a:cs typeface="Calibri"/>
              </a:rPr>
              <a:t>“</a:t>
            </a:r>
            <a:r>
              <a:rPr sz="2000" spc="-10" dirty="0">
                <a:solidFill>
                  <a:srgbClr val="464653"/>
                </a:solidFill>
                <a:latin typeface="Calibri"/>
                <a:cs typeface="Calibri"/>
              </a:rPr>
              <a:t>to develop </a:t>
            </a:r>
            <a:r>
              <a:rPr sz="2000" spc="-5" dirty="0">
                <a:solidFill>
                  <a:srgbClr val="464653"/>
                </a:solidFill>
                <a:latin typeface="Calibri"/>
                <a:cs typeface="Calibri"/>
              </a:rPr>
              <a:t>viable urban communities </a:t>
            </a:r>
            <a:r>
              <a:rPr sz="2000" spc="-10" dirty="0">
                <a:solidFill>
                  <a:srgbClr val="464653"/>
                </a:solidFill>
                <a:latin typeface="Calibri"/>
                <a:cs typeface="Calibri"/>
              </a:rPr>
              <a:t>by providing decent housing </a:t>
            </a:r>
            <a:r>
              <a:rPr sz="2000" spc="-5" dirty="0">
                <a:solidFill>
                  <a:srgbClr val="464653"/>
                </a:solidFill>
                <a:latin typeface="Calibri"/>
                <a:cs typeface="Calibri"/>
              </a:rPr>
              <a:t>and a suitable living </a:t>
            </a:r>
            <a:r>
              <a:rPr sz="2000" spc="-10" dirty="0">
                <a:solidFill>
                  <a:srgbClr val="464653"/>
                </a:solidFill>
                <a:latin typeface="Calibri"/>
                <a:cs typeface="Calibri"/>
              </a:rPr>
              <a:t>environment </a:t>
            </a:r>
            <a:r>
              <a:rPr sz="2000" spc="-5" dirty="0">
                <a:solidFill>
                  <a:srgbClr val="464653"/>
                </a:solidFill>
                <a:latin typeface="Calibri"/>
                <a:cs typeface="Calibri"/>
              </a:rPr>
              <a:t>and </a:t>
            </a:r>
            <a:r>
              <a:rPr sz="2000" spc="-10" dirty="0">
                <a:solidFill>
                  <a:srgbClr val="464653"/>
                </a:solidFill>
                <a:latin typeface="Calibri"/>
                <a:cs typeface="Calibri"/>
              </a:rPr>
              <a:t>expanding economic </a:t>
            </a:r>
            <a:r>
              <a:rPr sz="2000" spc="-5" dirty="0">
                <a:solidFill>
                  <a:srgbClr val="464653"/>
                </a:solidFill>
                <a:latin typeface="Calibri"/>
                <a:cs typeface="Calibri"/>
              </a:rPr>
              <a:t>opportunities</a:t>
            </a:r>
            <a:r>
              <a:rPr lang="en-US" sz="2000" spc="-5" dirty="0">
                <a:solidFill>
                  <a:srgbClr val="464653"/>
                </a:solidFill>
                <a:latin typeface="Calibri"/>
                <a:cs typeface="Calibri"/>
              </a:rPr>
              <a:t> </a:t>
            </a:r>
            <a:r>
              <a:rPr sz="2000" spc="-10" dirty="0">
                <a:solidFill>
                  <a:srgbClr val="464653"/>
                </a:solidFill>
                <a:latin typeface="Calibri"/>
                <a:cs typeface="Calibri"/>
              </a:rPr>
              <a:t>principally </a:t>
            </a:r>
            <a:r>
              <a:rPr sz="2000" spc="-20" dirty="0">
                <a:solidFill>
                  <a:srgbClr val="464653"/>
                </a:solidFill>
                <a:latin typeface="Calibri"/>
                <a:cs typeface="Calibri"/>
              </a:rPr>
              <a:t>for </a:t>
            </a:r>
            <a:r>
              <a:rPr sz="2000" spc="-10" dirty="0">
                <a:solidFill>
                  <a:srgbClr val="464653"/>
                </a:solidFill>
                <a:latin typeface="Calibri"/>
                <a:cs typeface="Calibri"/>
              </a:rPr>
              <a:t>low‐and moderate‐income</a:t>
            </a:r>
            <a:r>
              <a:rPr sz="2000" spc="80" dirty="0">
                <a:solidFill>
                  <a:srgbClr val="464653"/>
                </a:solidFill>
                <a:latin typeface="Calibri"/>
                <a:cs typeface="Calibri"/>
              </a:rPr>
              <a:t> </a:t>
            </a:r>
            <a:r>
              <a:rPr sz="2000" spc="-30" dirty="0">
                <a:solidFill>
                  <a:srgbClr val="464653"/>
                </a:solidFill>
                <a:latin typeface="Calibri"/>
                <a:cs typeface="Calibri"/>
              </a:rPr>
              <a:t>persons.”</a:t>
            </a:r>
            <a:endParaRPr sz="2000" dirty="0">
              <a:latin typeface="Calibri"/>
              <a:cs typeface="Calibri"/>
            </a:endParaRPr>
          </a:p>
        </p:txBody>
      </p:sp>
    </p:spTree>
    <p:extLst>
      <p:ext uri="{BB962C8B-B14F-4D97-AF65-F5344CB8AC3E}">
        <p14:creationId xmlns:p14="http://schemas.microsoft.com/office/powerpoint/2010/main" val="266571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DBCC9577-9591-4401-8A73-09FE9BA28E27}"/>
              </a:ext>
            </a:extLst>
          </p:cNvPr>
          <p:cNvSpPr txBox="1">
            <a:spLocks/>
          </p:cNvSpPr>
          <p:nvPr/>
        </p:nvSpPr>
        <p:spPr>
          <a:xfrm>
            <a:off x="3339679" y="1125621"/>
            <a:ext cx="5512642" cy="458459"/>
          </a:xfrm>
          <a:prstGeom prst="rect">
            <a:avLst/>
          </a:prstGeom>
        </p:spPr>
        <p:txBody>
          <a:bodyPr vert="horz" wrap="square" lIns="0" tIns="12065" rIns="0" bIns="0" rtlCol="0">
            <a:spAutoFit/>
          </a:bodyPr>
          <a:lstStyle>
            <a:lvl1pPr>
              <a:defRPr sz="2400" b="0" i="0" u="heavy">
                <a:solidFill>
                  <a:srgbClr val="464653"/>
                </a:solidFill>
                <a:latin typeface="Cambria"/>
                <a:ea typeface="+mj-ea"/>
                <a:cs typeface="Cambria"/>
              </a:defRPr>
            </a:lvl1pPr>
          </a:lstStyle>
          <a:p>
            <a:pPr marL="12700" marR="0" lvl="0" indent="0" algn="ctr" defTabSz="914400" eaLnBrk="1" fontAlgn="auto" latinLnBrk="0" hangingPunct="1">
              <a:lnSpc>
                <a:spcPct val="100000"/>
              </a:lnSpc>
              <a:spcBef>
                <a:spcPts val="95"/>
              </a:spcBef>
              <a:spcAft>
                <a:spcPts val="0"/>
              </a:spcAft>
              <a:buClrTx/>
              <a:buSzTx/>
              <a:buFontTx/>
              <a:buNone/>
              <a:tabLst/>
              <a:defRPr/>
            </a:pPr>
            <a:r>
              <a:rPr kumimoji="0" lang="en-US" sz="2900" b="0" i="0" u="none" strike="noStrike" kern="0" cap="none" spc="-125" normalizeH="0" baseline="0" noProof="0" dirty="0">
                <a:ln>
                  <a:noFill/>
                </a:ln>
                <a:solidFill>
                  <a:srgbClr val="464653"/>
                </a:solidFill>
                <a:effectLst/>
                <a:uLnTx/>
                <a:uFillTx/>
                <a:latin typeface="Cambria"/>
                <a:ea typeface="+mj-ea"/>
              </a:rPr>
              <a:t>Application Schedule &amp; Guidelines</a:t>
            </a:r>
            <a:endParaRPr kumimoji="0" lang="en-US" sz="2900" b="0" i="0" u="none" strike="noStrike" kern="0" cap="none" spc="0" normalizeH="0" baseline="0" noProof="0" dirty="0">
              <a:ln>
                <a:noFill/>
              </a:ln>
              <a:solidFill>
                <a:srgbClr val="464653"/>
              </a:solidFill>
              <a:effectLst/>
              <a:uLnTx/>
              <a:uFillTx/>
              <a:latin typeface="Cambria"/>
              <a:ea typeface="+mj-ea"/>
            </a:endParaRPr>
          </a:p>
        </p:txBody>
      </p:sp>
      <p:sp>
        <p:nvSpPr>
          <p:cNvPr id="10" name="object 5">
            <a:extLst>
              <a:ext uri="{FF2B5EF4-FFF2-40B4-BE49-F238E27FC236}">
                <a16:creationId xmlns:a16="http://schemas.microsoft.com/office/drawing/2014/main" id="{4741BE50-589A-4454-A88D-E3A3AFA2218C}"/>
              </a:ext>
            </a:extLst>
          </p:cNvPr>
          <p:cNvSpPr txBox="1"/>
          <p:nvPr/>
        </p:nvSpPr>
        <p:spPr>
          <a:xfrm>
            <a:off x="3444240" y="467052"/>
            <a:ext cx="5303520" cy="382156"/>
          </a:xfrm>
          <a:prstGeom prst="rect">
            <a:avLst/>
          </a:prstGeom>
        </p:spPr>
        <p:txBody>
          <a:bodyPr vert="horz" wrap="square" lIns="0" tIns="12700" rIns="0" bIns="0" rtlCol="0">
            <a:spAutoFit/>
          </a:bodyPr>
          <a:lstStyle/>
          <a:p>
            <a:pPr marL="12700" defTabSz="914400">
              <a:spcBef>
                <a:spcPts val="100"/>
              </a:spcBef>
            </a:pPr>
            <a:r>
              <a:rPr sz="2400" u="heavy" spc="-5" dirty="0">
                <a:solidFill>
                  <a:srgbClr val="464653"/>
                </a:solidFill>
                <a:uFill>
                  <a:solidFill>
                    <a:srgbClr val="464653"/>
                  </a:solidFill>
                </a:uFill>
                <a:latin typeface="Times New Roman"/>
                <a:cs typeface="Times New Roman"/>
              </a:rPr>
              <a:t>HUD Action Plan Development</a:t>
            </a:r>
            <a:r>
              <a:rPr sz="2400" u="heavy" spc="-225" dirty="0">
                <a:solidFill>
                  <a:srgbClr val="464653"/>
                </a:solidFill>
                <a:uFill>
                  <a:solidFill>
                    <a:srgbClr val="464653"/>
                  </a:solidFill>
                </a:uFill>
                <a:latin typeface="Times New Roman"/>
                <a:cs typeface="Times New Roman"/>
              </a:rPr>
              <a:t> </a:t>
            </a:r>
            <a:r>
              <a:rPr lang="en-US" sz="2400" u="heavy" spc="-225" dirty="0">
                <a:solidFill>
                  <a:srgbClr val="464653"/>
                </a:solidFill>
                <a:uFill>
                  <a:solidFill>
                    <a:srgbClr val="464653"/>
                  </a:solidFill>
                </a:uFill>
                <a:latin typeface="Times New Roman"/>
                <a:cs typeface="Times New Roman"/>
              </a:rPr>
              <a:t> </a:t>
            </a:r>
            <a:r>
              <a:rPr lang="en-US" sz="2400" u="heavy" dirty="0">
                <a:solidFill>
                  <a:srgbClr val="464653"/>
                </a:solidFill>
                <a:uFill>
                  <a:solidFill>
                    <a:srgbClr val="464653"/>
                  </a:solidFill>
                </a:uFill>
                <a:latin typeface="Times New Roman"/>
                <a:cs typeface="Times New Roman"/>
              </a:rPr>
              <a:t>2025-2026</a:t>
            </a:r>
            <a:endParaRPr sz="2400" dirty="0">
              <a:solidFill>
                <a:prstClr val="black"/>
              </a:solidFill>
              <a:latin typeface="Times New Roman"/>
              <a:cs typeface="Times New Roman"/>
            </a:endParaRPr>
          </a:p>
        </p:txBody>
      </p:sp>
      <p:pic>
        <p:nvPicPr>
          <p:cNvPr id="12" name="Picture 11">
            <a:extLst>
              <a:ext uri="{FF2B5EF4-FFF2-40B4-BE49-F238E27FC236}">
                <a16:creationId xmlns:a16="http://schemas.microsoft.com/office/drawing/2014/main" id="{CABC93A4-4656-4904-91E4-3211F458172A}"/>
              </a:ext>
            </a:extLst>
          </p:cNvPr>
          <p:cNvPicPr>
            <a:picLocks noChangeAspect="1"/>
          </p:cNvPicPr>
          <p:nvPr/>
        </p:nvPicPr>
        <p:blipFill>
          <a:blip r:embed="rId3"/>
          <a:stretch>
            <a:fillRect/>
          </a:stretch>
        </p:blipFill>
        <p:spPr>
          <a:xfrm>
            <a:off x="441210" y="361573"/>
            <a:ext cx="1986557" cy="993278"/>
          </a:xfrm>
          <a:prstGeom prst="rect">
            <a:avLst/>
          </a:prstGeom>
        </p:spPr>
      </p:pic>
      <p:sp>
        <p:nvSpPr>
          <p:cNvPr id="8" name="Rectangle 7">
            <a:extLst>
              <a:ext uri="{FF2B5EF4-FFF2-40B4-BE49-F238E27FC236}">
                <a16:creationId xmlns:a16="http://schemas.microsoft.com/office/drawing/2014/main" id="{6B98FCF0-16E8-4B28-80D2-CF3FBEE7026F}"/>
              </a:ext>
            </a:extLst>
          </p:cNvPr>
          <p:cNvSpPr/>
          <p:nvPr/>
        </p:nvSpPr>
        <p:spPr>
          <a:xfrm>
            <a:off x="595423" y="1755792"/>
            <a:ext cx="10994065" cy="707886"/>
          </a:xfrm>
          <a:prstGeom prst="rect">
            <a:avLst/>
          </a:prstGeom>
        </p:spPr>
        <p:txBody>
          <a:bodyPr wrap="square">
            <a:spAutoFit/>
          </a:bodyPr>
          <a:lstStyle/>
          <a:p>
            <a:r>
              <a:rPr lang="en-US" sz="2000" dirty="0"/>
              <a:t>The One Year Action Plan approval schedule and application guidelines are available on the Community Development Department Webpage at </a:t>
            </a:r>
            <a:r>
              <a:rPr lang="en-US" sz="2000" u="sng" dirty="0">
                <a:solidFill>
                  <a:srgbClr val="00B0F0"/>
                </a:solidFill>
                <a:hlinkClick r:id="rId4">
                  <a:extLst>
                    <a:ext uri="{A12FA001-AC4F-418D-AE19-62706E023703}">
                      <ahyp:hlinkClr xmlns:ahyp="http://schemas.microsoft.com/office/drawing/2018/hyperlinkcolor" val="tx"/>
                    </a:ext>
                  </a:extLst>
                </a:hlinkClick>
              </a:rPr>
              <a:t>www.cobcd</a:t>
            </a:r>
            <a:r>
              <a:rPr lang="en-US" sz="2000" u="sng" dirty="0">
                <a:solidFill>
                  <a:srgbClr val="00B0F0"/>
                </a:solidFill>
              </a:rPr>
              <a:t>.com</a:t>
            </a:r>
          </a:p>
        </p:txBody>
      </p:sp>
      <p:sp>
        <p:nvSpPr>
          <p:cNvPr id="13" name="Rectangle 12">
            <a:extLst>
              <a:ext uri="{FF2B5EF4-FFF2-40B4-BE49-F238E27FC236}">
                <a16:creationId xmlns:a16="http://schemas.microsoft.com/office/drawing/2014/main" id="{7C618A34-FB9B-4FDB-8CA1-82F1738DA371}"/>
              </a:ext>
            </a:extLst>
          </p:cNvPr>
          <p:cNvSpPr/>
          <p:nvPr/>
        </p:nvSpPr>
        <p:spPr>
          <a:xfrm>
            <a:off x="898449" y="2505131"/>
            <a:ext cx="10388011" cy="3847207"/>
          </a:xfrm>
          <a:prstGeom prst="rect">
            <a:avLst/>
          </a:prstGeom>
        </p:spPr>
        <p:txBody>
          <a:bodyPr wrap="square">
            <a:spAutoFit/>
          </a:bodyPr>
          <a:lstStyle/>
          <a:p>
            <a:r>
              <a:rPr lang="en-US" sz="2000" b="1" dirty="0"/>
              <a:t>Applications will be evaluated based on, but not limited to, the following categories:</a:t>
            </a:r>
          </a:p>
          <a:p>
            <a:pPr marL="744538" indent="-285750" algn="just">
              <a:buFont typeface="Arial" panose="020B0604020202020204" pitchFamily="34" charset="0"/>
              <a:buChar char="•"/>
            </a:pPr>
            <a:r>
              <a:rPr lang="en-US" u="sng" dirty="0"/>
              <a:t>Community Need </a:t>
            </a:r>
            <a:r>
              <a:rPr lang="en-US" dirty="0"/>
              <a:t>– Does the grant address goals and objectives expressed in the Consolidated Plan</a:t>
            </a:r>
          </a:p>
          <a:p>
            <a:pPr marL="744538" indent="-285750" algn="just">
              <a:buFont typeface="Arial" panose="020B0604020202020204" pitchFamily="34" charset="0"/>
              <a:buChar char="•"/>
            </a:pPr>
            <a:r>
              <a:rPr lang="en-US" u="sng" dirty="0"/>
              <a:t>Program Description &amp; Effectiveness</a:t>
            </a:r>
            <a:r>
              <a:rPr lang="en-US" dirty="0"/>
              <a:t> – Is the proposal realistic, clearly defined and measurable</a:t>
            </a:r>
          </a:p>
          <a:p>
            <a:pPr marL="744538" indent="-285750" algn="just">
              <a:buFont typeface="Arial" panose="020B0604020202020204" pitchFamily="34" charset="0"/>
              <a:buChar char="•"/>
            </a:pPr>
            <a:r>
              <a:rPr lang="en-US" u="sng" dirty="0"/>
              <a:t>Agency Management</a:t>
            </a:r>
            <a:r>
              <a:rPr lang="en-US" dirty="0"/>
              <a:t> – Does the agency maximize resources in a well-run, coordinated effort</a:t>
            </a:r>
          </a:p>
          <a:p>
            <a:pPr marL="744538" indent="-285750" algn="just">
              <a:buFont typeface="Arial" panose="020B0604020202020204" pitchFamily="34" charset="0"/>
              <a:buChar char="•"/>
            </a:pPr>
            <a:r>
              <a:rPr lang="en-US" u="sng" dirty="0"/>
              <a:t>Readiness to proceed</a:t>
            </a:r>
            <a:r>
              <a:rPr lang="en-US" dirty="0"/>
              <a:t> – Timeframe to initiate program services and expend funds</a:t>
            </a:r>
          </a:p>
          <a:p>
            <a:pPr marL="744538" indent="-285750" algn="just">
              <a:buFont typeface="Arial" panose="020B0604020202020204" pitchFamily="34" charset="0"/>
              <a:buChar char="•"/>
            </a:pPr>
            <a:r>
              <a:rPr lang="en-US" u="sng" dirty="0"/>
              <a:t>Partnership/Collaboration</a:t>
            </a:r>
            <a:r>
              <a:rPr lang="en-US" dirty="0"/>
              <a:t> – Relationship with other agencies and leveraging of funds</a:t>
            </a:r>
          </a:p>
          <a:p>
            <a:pPr marL="744538" indent="-285750">
              <a:buFont typeface="Arial" panose="020B0604020202020204" pitchFamily="34" charset="0"/>
              <a:buChar char="•"/>
            </a:pPr>
            <a:endParaRPr lang="en-US" sz="800" dirty="0"/>
          </a:p>
          <a:p>
            <a:pPr marL="1776413" indent="-342900">
              <a:buFont typeface="+mj-lt"/>
              <a:buAutoNum type="arabicPeriod"/>
            </a:pPr>
            <a:r>
              <a:rPr lang="en-US" dirty="0"/>
              <a:t>Project Description….………...…………………………………………..........15 points</a:t>
            </a:r>
          </a:p>
          <a:p>
            <a:pPr marL="1776413" indent="-342900">
              <a:buFont typeface="+mj-lt"/>
              <a:buAutoNum type="arabicPeriod"/>
            </a:pPr>
            <a:r>
              <a:rPr lang="en-US" dirty="0"/>
              <a:t>Community Need …….…………………….…………………………….………..35 points</a:t>
            </a:r>
          </a:p>
          <a:p>
            <a:pPr marL="1776413" indent="-342900">
              <a:buFont typeface="+mj-lt"/>
              <a:buAutoNum type="arabicPeriod"/>
            </a:pPr>
            <a:r>
              <a:rPr lang="en-US" dirty="0"/>
              <a:t>Agency Management….………..…………………………………….............10 points</a:t>
            </a:r>
          </a:p>
          <a:p>
            <a:pPr marL="1776413" indent="-342900">
              <a:buFont typeface="+mj-lt"/>
              <a:buAutoNum type="arabicPeriod"/>
            </a:pPr>
            <a:r>
              <a:rPr lang="en-US" dirty="0"/>
              <a:t>Readiness to proceed………………………………………………….……......20 points</a:t>
            </a:r>
          </a:p>
          <a:p>
            <a:pPr marL="1776413" indent="-342900">
              <a:buFont typeface="+mj-lt"/>
              <a:buAutoNum type="arabicPeriod"/>
            </a:pPr>
            <a:r>
              <a:rPr lang="en-US" dirty="0"/>
              <a:t>Project budget…………………………………………………........................10 points</a:t>
            </a:r>
          </a:p>
          <a:p>
            <a:pPr marL="1776413" indent="-342900">
              <a:buFont typeface="+mj-lt"/>
              <a:buAutoNum type="arabicPeriod"/>
            </a:pPr>
            <a:r>
              <a:rPr lang="en-US" dirty="0"/>
              <a:t>Partnership/Collaboration…………………………................................5 points</a:t>
            </a:r>
          </a:p>
          <a:p>
            <a:pPr marL="1776413" indent="-342900">
              <a:buFont typeface="+mj-lt"/>
              <a:buAutoNum type="arabicPeriod"/>
            </a:pPr>
            <a:r>
              <a:rPr lang="en-US" dirty="0"/>
              <a:t>Complete Application………………………………..................................5 points</a:t>
            </a:r>
          </a:p>
        </p:txBody>
      </p:sp>
    </p:spTree>
    <p:extLst>
      <p:ext uri="{BB962C8B-B14F-4D97-AF65-F5344CB8AC3E}">
        <p14:creationId xmlns:p14="http://schemas.microsoft.com/office/powerpoint/2010/main" val="132797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HUD national objective"/>
          <p:cNvSpPr txBox="1">
            <a:spLocks noGrp="1"/>
          </p:cNvSpPr>
          <p:nvPr>
            <p:ph type="title"/>
          </p:nvPr>
        </p:nvSpPr>
        <p:spPr>
          <a:xfrm>
            <a:off x="1825752" y="96169"/>
            <a:ext cx="7886700" cy="1028544"/>
          </a:xfrm>
          <a:prstGeom prst="rect">
            <a:avLst/>
          </a:prstGeom>
        </p:spPr>
        <p:txBody>
          <a:bodyPr>
            <a:normAutofit/>
          </a:bodyPr>
          <a:lstStyle/>
          <a:p>
            <a:pPr algn="ctr"/>
            <a:r>
              <a:rPr sz="4000" dirty="0"/>
              <a:t>HUD National Objectives</a:t>
            </a:r>
          </a:p>
        </p:txBody>
      </p:sp>
      <p:sp>
        <p:nvSpPr>
          <p:cNvPr id="5" name="Benefit to Low-to-Moderate Income Individual…">
            <a:extLst>
              <a:ext uri="{FF2B5EF4-FFF2-40B4-BE49-F238E27FC236}">
                <a16:creationId xmlns:a16="http://schemas.microsoft.com/office/drawing/2014/main" id="{D76DE9C4-649B-42DD-E41A-06581109B653}"/>
              </a:ext>
            </a:extLst>
          </p:cNvPr>
          <p:cNvSpPr txBox="1">
            <a:spLocks noGrp="1"/>
          </p:cNvSpPr>
          <p:nvPr>
            <p:ph type="body" idx="1"/>
          </p:nvPr>
        </p:nvSpPr>
        <p:spPr>
          <a:xfrm>
            <a:off x="1096963" y="1296141"/>
            <a:ext cx="10058400" cy="4572848"/>
          </a:xfrm>
          <a:prstGeom prst="rect">
            <a:avLst/>
          </a:prstGeom>
        </p:spPr>
        <p:txBody>
          <a:bodyPr/>
          <a:lstStyle/>
          <a:p>
            <a:pPr algn="l"/>
            <a:r>
              <a:rPr dirty="0"/>
              <a:t>Benefit to Low-to-Moderate Income Individual</a:t>
            </a:r>
            <a:r>
              <a:rPr lang="en-US" dirty="0"/>
              <a:t>s/Areas</a:t>
            </a:r>
            <a:endParaRPr dirty="0"/>
          </a:p>
          <a:p>
            <a:pPr algn="l"/>
            <a:r>
              <a:rPr dirty="0"/>
              <a:t>Prevent or Eliminate Slum/Blight</a:t>
            </a:r>
          </a:p>
          <a:p>
            <a:pPr algn="l"/>
            <a:r>
              <a:rPr dirty="0"/>
              <a:t>Meet an Urgent need that Threatens the Health or Welfare of Residents</a:t>
            </a:r>
          </a:p>
        </p:txBody>
      </p:sp>
      <p:pic>
        <p:nvPicPr>
          <p:cNvPr id="2" name="Picture 1">
            <a:extLst>
              <a:ext uri="{FF2B5EF4-FFF2-40B4-BE49-F238E27FC236}">
                <a16:creationId xmlns:a16="http://schemas.microsoft.com/office/drawing/2014/main" id="{B361F152-AC7F-4881-9C66-7F09436956EA}"/>
              </a:ext>
            </a:extLst>
          </p:cNvPr>
          <p:cNvPicPr>
            <a:picLocks noChangeAspect="1"/>
          </p:cNvPicPr>
          <p:nvPr/>
        </p:nvPicPr>
        <p:blipFill rotWithShape="1">
          <a:blip r:embed="rId2"/>
          <a:srcRect t="23619" b="12845"/>
          <a:stretch/>
        </p:blipFill>
        <p:spPr>
          <a:xfrm>
            <a:off x="2043358" y="2483574"/>
            <a:ext cx="8105285" cy="3862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Rectangle 4"/>
          <p:cNvSpPr txBox="1">
            <a:spLocks noGrp="1"/>
          </p:cNvSpPr>
          <p:nvPr>
            <p:ph type="title"/>
          </p:nvPr>
        </p:nvSpPr>
        <p:spPr>
          <a:xfrm>
            <a:off x="2000250" y="640823"/>
            <a:ext cx="2563994" cy="5583148"/>
          </a:xfrm>
          <a:prstGeom prst="rect">
            <a:avLst/>
          </a:prstGeom>
        </p:spPr>
        <p:txBody>
          <a:bodyPr vert="horz" lIns="91440" tIns="45720" rIns="91440" bIns="45720" rtlCol="0" anchor="ctr">
            <a:normAutofit/>
          </a:bodyPr>
          <a:lstStyle>
            <a:lvl1pPr>
              <a:defRPr sz="4000">
                <a:solidFill>
                  <a:srgbClr val="2A373D"/>
                </a:solidFill>
              </a:defRPr>
            </a:lvl1pPr>
          </a:lstStyle>
          <a:p>
            <a:r>
              <a:rPr lang="en-US" sz="4700">
                <a:solidFill>
                  <a:schemeClr val="tx1"/>
                </a:solidFill>
              </a:rPr>
              <a:t>Goals of the Program</a:t>
            </a:r>
          </a:p>
        </p:txBody>
      </p:sp>
      <p:graphicFrame>
        <p:nvGraphicFramePr>
          <p:cNvPr id="239" name="Rectangle 3">
            <a:extLst>
              <a:ext uri="{FF2B5EF4-FFF2-40B4-BE49-F238E27FC236}">
                <a16:creationId xmlns:a16="http://schemas.microsoft.com/office/drawing/2014/main" id="{1DB944A1-32E6-4789-94F5-91C0446A4953}"/>
              </a:ext>
            </a:extLst>
          </p:cNvPr>
          <p:cNvGraphicFramePr/>
          <p:nvPr/>
        </p:nvGraphicFramePr>
        <p:xfrm>
          <a:off x="5010013" y="640823"/>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ctangle 6"/>
          <p:cNvSpPr txBox="1">
            <a:spLocks noGrp="1"/>
          </p:cNvSpPr>
          <p:nvPr>
            <p:ph type="title"/>
          </p:nvPr>
        </p:nvSpPr>
        <p:spPr>
          <a:xfrm>
            <a:off x="1020932" y="548640"/>
            <a:ext cx="4563121" cy="1386692"/>
          </a:xfrm>
          <a:prstGeom prst="rect">
            <a:avLst/>
          </a:prstGeom>
        </p:spPr>
        <p:txBody>
          <a:bodyPr vert="horz" lIns="91440" tIns="45720" rIns="91440" bIns="45720" rtlCol="0" anchor="ctr">
            <a:normAutofit/>
          </a:bodyPr>
          <a:lstStyle>
            <a:lvl1pPr>
              <a:defRPr sz="4000">
                <a:solidFill>
                  <a:srgbClr val="2A373D"/>
                </a:solidFill>
              </a:defRPr>
            </a:lvl1pPr>
          </a:lstStyle>
          <a:p>
            <a:r>
              <a:rPr lang="en-US" sz="2900" b="1" dirty="0">
                <a:solidFill>
                  <a:schemeClr val="tx1"/>
                </a:solidFill>
              </a:rPr>
              <a:t>Planning and Administration</a:t>
            </a:r>
            <a:r>
              <a:rPr lang="en-US" sz="2900" dirty="0">
                <a:solidFill>
                  <a:schemeClr val="tx1"/>
                </a:solidFill>
              </a:rPr>
              <a:t>:</a:t>
            </a:r>
          </a:p>
        </p:txBody>
      </p:sp>
      <p:sp>
        <p:nvSpPr>
          <p:cNvPr id="250" name="Rectangle 4"/>
          <p:cNvSpPr txBox="1">
            <a:spLocks noGrp="1"/>
          </p:cNvSpPr>
          <p:nvPr>
            <p:ph type="body" idx="1"/>
          </p:nvPr>
        </p:nvSpPr>
        <p:spPr>
          <a:xfrm>
            <a:off x="1606859" y="1828800"/>
            <a:ext cx="8356178" cy="4154827"/>
          </a:xfrm>
          <a:prstGeom prst="rect">
            <a:avLst/>
          </a:prstGeom>
        </p:spPr>
        <p:txBody>
          <a:bodyPr vert="horz" lIns="91440" tIns="45720" rIns="91440" bIns="45720" rtlCol="0" anchor="ctr">
            <a:normAutofit lnSpcReduction="10000"/>
          </a:bodyPr>
          <a:lstStyle/>
          <a:p>
            <a:pPr marL="0" indent="0">
              <a:spcBef>
                <a:spcPts val="400"/>
              </a:spcBef>
              <a:buNone/>
              <a:defRPr sz="2000">
                <a:solidFill>
                  <a:srgbClr val="2A373D"/>
                </a:solidFill>
              </a:defRPr>
            </a:pPr>
            <a:r>
              <a:rPr lang="en-US" sz="1900" dirty="0"/>
              <a:t>Preparation of general plans such as the Consolidated Plan</a:t>
            </a:r>
          </a:p>
          <a:p>
            <a:pPr marL="228600" indent="-228600">
              <a:spcBef>
                <a:spcPts val="400"/>
              </a:spcBef>
              <a:defRPr sz="2000">
                <a:solidFill>
                  <a:srgbClr val="2A373D"/>
                </a:solidFill>
              </a:defRPr>
            </a:pPr>
            <a:endParaRPr lang="en-US" sz="1900" dirty="0"/>
          </a:p>
          <a:p>
            <a:pPr marL="0" indent="0">
              <a:spcBef>
                <a:spcPts val="400"/>
              </a:spcBef>
              <a:buNone/>
              <a:defRPr sz="2000">
                <a:solidFill>
                  <a:srgbClr val="2A373D"/>
                </a:solidFill>
              </a:defRPr>
            </a:pPr>
            <a:r>
              <a:rPr lang="en-US" sz="1900" dirty="0"/>
              <a:t>Day to day management of housing-rehab program</a:t>
            </a:r>
          </a:p>
          <a:p>
            <a:pPr marL="0" indent="0">
              <a:spcBef>
                <a:spcPts val="400"/>
              </a:spcBef>
              <a:buNone/>
              <a:defRPr sz="2000">
                <a:solidFill>
                  <a:srgbClr val="2A373D"/>
                </a:solidFill>
              </a:defRPr>
            </a:pPr>
            <a:endParaRPr lang="en-US" sz="1900" dirty="0"/>
          </a:p>
          <a:p>
            <a:pPr marL="0" indent="0">
              <a:spcBef>
                <a:spcPts val="400"/>
              </a:spcBef>
              <a:buNone/>
              <a:defRPr sz="2000">
                <a:solidFill>
                  <a:srgbClr val="2A373D"/>
                </a:solidFill>
              </a:defRPr>
            </a:pPr>
            <a:r>
              <a:rPr lang="en-US" sz="1900" dirty="0"/>
              <a:t>Management of environmental and historic preservation related issues</a:t>
            </a:r>
          </a:p>
          <a:p>
            <a:pPr marL="228600" indent="-228600">
              <a:spcBef>
                <a:spcPts val="400"/>
              </a:spcBef>
              <a:defRPr sz="2000">
                <a:solidFill>
                  <a:srgbClr val="2A373D"/>
                </a:solidFill>
              </a:defRPr>
            </a:pPr>
            <a:endParaRPr lang="en-US" sz="1900" dirty="0"/>
          </a:p>
          <a:p>
            <a:pPr marL="0" indent="0">
              <a:spcBef>
                <a:spcPts val="400"/>
              </a:spcBef>
              <a:buNone/>
              <a:defRPr sz="2000">
                <a:solidFill>
                  <a:srgbClr val="2A373D"/>
                </a:solidFill>
              </a:defRPr>
            </a:pPr>
            <a:r>
              <a:rPr lang="en-US" sz="1900" dirty="0"/>
              <a:t>Compliance with rules such as: Environmental Review Standards, Federal Labor Standards (Davis Bacon Act), Section 3 Requirements </a:t>
            </a:r>
          </a:p>
          <a:p>
            <a:pPr marL="0" indent="0">
              <a:spcBef>
                <a:spcPts val="400"/>
              </a:spcBef>
              <a:buNone/>
              <a:defRPr sz="2000">
                <a:solidFill>
                  <a:srgbClr val="2A373D"/>
                </a:solidFill>
              </a:defRPr>
            </a:pPr>
            <a:endParaRPr lang="en-US" sz="1900" dirty="0"/>
          </a:p>
          <a:p>
            <a:pPr marL="0" indent="0">
              <a:spcBef>
                <a:spcPts val="400"/>
              </a:spcBef>
              <a:buNone/>
              <a:defRPr sz="2000">
                <a:solidFill>
                  <a:srgbClr val="2A373D"/>
                </a:solidFill>
              </a:defRPr>
            </a:pPr>
            <a:r>
              <a:rPr lang="en-US" sz="1900" dirty="0"/>
              <a:t>General Program Administration</a:t>
            </a:r>
          </a:p>
          <a:p>
            <a:pPr marL="822960" lvl="2" indent="-228600">
              <a:spcBef>
                <a:spcPts val="400"/>
              </a:spcBef>
              <a:buClr>
                <a:srgbClr val="88A1AD"/>
              </a:buClr>
              <a:defRPr sz="2000">
                <a:solidFill>
                  <a:srgbClr val="2A373D"/>
                </a:solidFill>
              </a:defRPr>
            </a:pPr>
            <a:r>
              <a:rPr lang="en-US" sz="1900" dirty="0"/>
              <a:t>Includes general management, office supplies, training, travel and salaries</a:t>
            </a:r>
          </a:p>
          <a:p>
            <a:pPr marL="822960" lvl="2" indent="-228600">
              <a:spcBef>
                <a:spcPts val="400"/>
              </a:spcBef>
              <a:buClr>
                <a:srgbClr val="88A1AD"/>
              </a:buClr>
              <a:defRPr sz="2000">
                <a:solidFill>
                  <a:srgbClr val="2A373D"/>
                </a:solidFill>
              </a:defRPr>
            </a:pPr>
            <a:r>
              <a:rPr lang="en-US" sz="1900" dirty="0"/>
              <a:t>Includes public information, indirect costs, and preparation of applications for federal funds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74B1979E-50C8-4AFF-A410-F27379D07C75}"/>
              </a:ext>
            </a:extLst>
          </p:cNvPr>
          <p:cNvSpPr txBox="1">
            <a:spLocks/>
          </p:cNvSpPr>
          <p:nvPr/>
        </p:nvSpPr>
        <p:spPr>
          <a:xfrm>
            <a:off x="3339679" y="1125621"/>
            <a:ext cx="5512642" cy="458459"/>
          </a:xfrm>
          <a:prstGeom prst="rect">
            <a:avLst/>
          </a:prstGeom>
        </p:spPr>
        <p:txBody>
          <a:bodyPr vert="horz" wrap="square" lIns="0" tIns="12065" rIns="0" bIns="0" rtlCol="0">
            <a:spAutoFit/>
          </a:bodyPr>
          <a:lstStyle>
            <a:lvl1pPr>
              <a:defRPr sz="2400" b="0" i="0" u="heavy">
                <a:solidFill>
                  <a:srgbClr val="464653"/>
                </a:solidFill>
                <a:latin typeface="Cambria"/>
                <a:ea typeface="+mj-ea"/>
                <a:cs typeface="Cambria"/>
              </a:defRPr>
            </a:lvl1pPr>
          </a:lstStyle>
          <a:p>
            <a:pPr marL="12700" marR="0" lvl="0" indent="0" algn="ctr" defTabSz="914400" eaLnBrk="1" fontAlgn="auto" latinLnBrk="0" hangingPunct="1">
              <a:lnSpc>
                <a:spcPct val="100000"/>
              </a:lnSpc>
              <a:spcBef>
                <a:spcPts val="95"/>
              </a:spcBef>
              <a:spcAft>
                <a:spcPts val="0"/>
              </a:spcAft>
              <a:buClrTx/>
              <a:buSzTx/>
              <a:buFontTx/>
              <a:buNone/>
              <a:tabLst/>
              <a:defRPr/>
            </a:pPr>
            <a:r>
              <a:rPr lang="en-US" sz="2900" u="none" kern="0" spc="-125" dirty="0"/>
              <a:t>CDBG Program Limitations</a:t>
            </a:r>
            <a:endParaRPr kumimoji="0" lang="en-US" sz="2900" b="0" i="0" u="none" strike="noStrike" kern="0" cap="none" spc="0" normalizeH="0" baseline="0" noProof="0" dirty="0">
              <a:ln>
                <a:noFill/>
              </a:ln>
              <a:solidFill>
                <a:srgbClr val="464653"/>
              </a:solidFill>
              <a:effectLst/>
              <a:uLnTx/>
              <a:uFillTx/>
              <a:latin typeface="Cambria"/>
              <a:ea typeface="+mj-ea"/>
            </a:endParaRPr>
          </a:p>
        </p:txBody>
      </p:sp>
      <p:sp>
        <p:nvSpPr>
          <p:cNvPr id="10" name="object 5">
            <a:extLst>
              <a:ext uri="{FF2B5EF4-FFF2-40B4-BE49-F238E27FC236}">
                <a16:creationId xmlns:a16="http://schemas.microsoft.com/office/drawing/2014/main" id="{BF23C78C-DF22-4203-AF3E-A6474854EC36}"/>
              </a:ext>
            </a:extLst>
          </p:cNvPr>
          <p:cNvSpPr txBox="1"/>
          <p:nvPr/>
        </p:nvSpPr>
        <p:spPr>
          <a:xfrm>
            <a:off x="3444240" y="467052"/>
            <a:ext cx="5303520" cy="382156"/>
          </a:xfrm>
          <a:prstGeom prst="rect">
            <a:avLst/>
          </a:prstGeom>
        </p:spPr>
        <p:txBody>
          <a:bodyPr vert="horz" wrap="square" lIns="0" tIns="12700" rIns="0" bIns="0" rtlCol="0">
            <a:spAutoFit/>
          </a:bodyPr>
          <a:lstStyle/>
          <a:p>
            <a:pPr marL="12700" defTabSz="914400">
              <a:spcBef>
                <a:spcPts val="100"/>
              </a:spcBef>
            </a:pPr>
            <a:r>
              <a:rPr sz="2400" u="heavy" spc="-5" dirty="0">
                <a:solidFill>
                  <a:srgbClr val="464653"/>
                </a:solidFill>
                <a:uFill>
                  <a:solidFill>
                    <a:srgbClr val="464653"/>
                  </a:solidFill>
                </a:uFill>
                <a:latin typeface="Times New Roman"/>
                <a:cs typeface="Times New Roman"/>
              </a:rPr>
              <a:t>HUD Action Plan Development</a:t>
            </a:r>
            <a:r>
              <a:rPr sz="2400" u="heavy" spc="-225" dirty="0">
                <a:solidFill>
                  <a:srgbClr val="464653"/>
                </a:solidFill>
                <a:uFill>
                  <a:solidFill>
                    <a:srgbClr val="464653"/>
                  </a:solidFill>
                </a:uFill>
                <a:latin typeface="Times New Roman"/>
                <a:cs typeface="Times New Roman"/>
              </a:rPr>
              <a:t> </a:t>
            </a:r>
            <a:r>
              <a:rPr lang="en-US" sz="2400" u="heavy" spc="-225" dirty="0">
                <a:solidFill>
                  <a:srgbClr val="464653"/>
                </a:solidFill>
                <a:uFill>
                  <a:solidFill>
                    <a:srgbClr val="464653"/>
                  </a:solidFill>
                </a:uFill>
                <a:latin typeface="Times New Roman"/>
                <a:cs typeface="Times New Roman"/>
              </a:rPr>
              <a:t> </a:t>
            </a:r>
            <a:r>
              <a:rPr lang="en-US" sz="2400" u="heavy" dirty="0">
                <a:solidFill>
                  <a:srgbClr val="464653"/>
                </a:solidFill>
                <a:uFill>
                  <a:solidFill>
                    <a:srgbClr val="464653"/>
                  </a:solidFill>
                </a:uFill>
                <a:latin typeface="Times New Roman"/>
                <a:cs typeface="Times New Roman"/>
              </a:rPr>
              <a:t>2025-2026</a:t>
            </a:r>
            <a:endParaRPr sz="2400" dirty="0">
              <a:solidFill>
                <a:prstClr val="black"/>
              </a:solidFill>
              <a:latin typeface="Times New Roman"/>
              <a:cs typeface="Times New Roman"/>
            </a:endParaRPr>
          </a:p>
        </p:txBody>
      </p:sp>
      <p:pic>
        <p:nvPicPr>
          <p:cNvPr id="11" name="Picture 10">
            <a:extLst>
              <a:ext uri="{FF2B5EF4-FFF2-40B4-BE49-F238E27FC236}">
                <a16:creationId xmlns:a16="http://schemas.microsoft.com/office/drawing/2014/main" id="{C9AE96A8-886B-46E8-BC43-A9E412B12F37}"/>
              </a:ext>
            </a:extLst>
          </p:cNvPr>
          <p:cNvPicPr>
            <a:picLocks noChangeAspect="1"/>
          </p:cNvPicPr>
          <p:nvPr/>
        </p:nvPicPr>
        <p:blipFill>
          <a:blip r:embed="rId3"/>
          <a:stretch>
            <a:fillRect/>
          </a:stretch>
        </p:blipFill>
        <p:spPr>
          <a:xfrm>
            <a:off x="441210" y="361573"/>
            <a:ext cx="1986557" cy="993278"/>
          </a:xfrm>
          <a:prstGeom prst="rect">
            <a:avLst/>
          </a:prstGeom>
        </p:spPr>
      </p:pic>
      <p:sp>
        <p:nvSpPr>
          <p:cNvPr id="12" name="Rectangle 11">
            <a:extLst>
              <a:ext uri="{FF2B5EF4-FFF2-40B4-BE49-F238E27FC236}">
                <a16:creationId xmlns:a16="http://schemas.microsoft.com/office/drawing/2014/main" id="{7BA7A6F8-E27A-41D6-B19B-D3BF23A75F7C}"/>
              </a:ext>
            </a:extLst>
          </p:cNvPr>
          <p:cNvSpPr/>
          <p:nvPr/>
        </p:nvSpPr>
        <p:spPr>
          <a:xfrm>
            <a:off x="441211" y="1845342"/>
            <a:ext cx="11169542" cy="1615827"/>
          </a:xfrm>
          <a:prstGeom prst="rect">
            <a:avLst/>
          </a:prstGeom>
        </p:spPr>
        <p:txBody>
          <a:bodyPr wrap="square">
            <a:spAutoFit/>
          </a:bodyPr>
          <a:lstStyle/>
          <a:p>
            <a:pPr marL="342900" indent="-342900">
              <a:buFont typeface="Arial" panose="020B0604020202020204" pitchFamily="34" charset="0"/>
              <a:buChar char="•"/>
            </a:pPr>
            <a:r>
              <a:rPr lang="en-US" sz="2200" dirty="0"/>
              <a:t>CDBG Public Service Activities Are By CDBG Regulation Limited To </a:t>
            </a:r>
            <a:r>
              <a:rPr lang="en-US" sz="2200" b="1" dirty="0"/>
              <a:t>15%</a:t>
            </a:r>
            <a:r>
              <a:rPr lang="en-US" sz="2200" dirty="0"/>
              <a:t> Of CDBG Grant Funds And Anticipated Previous Year Income. </a:t>
            </a:r>
            <a:r>
              <a:rPr lang="en-US" sz="2200" b="1" dirty="0"/>
              <a:t>(Projected $5,810,968)</a:t>
            </a:r>
          </a:p>
          <a:p>
            <a:pPr marL="342900" indent="-342900">
              <a:buFont typeface="Arial" panose="020B0604020202020204" pitchFamily="34" charset="0"/>
              <a:buChar char="•"/>
            </a:pPr>
            <a:endParaRPr lang="en-US" sz="1100" dirty="0"/>
          </a:p>
          <a:p>
            <a:pPr marL="342900" indent="-342900">
              <a:buFont typeface="Arial" panose="020B0604020202020204" pitchFamily="34" charset="0"/>
              <a:buChar char="•"/>
            </a:pPr>
            <a:r>
              <a:rPr lang="en-US" sz="2200" dirty="0"/>
              <a:t>CDBG Planning and Management/Administration Activities Are By CDBG Regulation Limited To </a:t>
            </a:r>
            <a:r>
              <a:rPr lang="en-US" sz="2200" b="1" dirty="0"/>
              <a:t>20%</a:t>
            </a:r>
            <a:r>
              <a:rPr lang="en-US" sz="2200" dirty="0"/>
              <a:t> Of CDBG Grant Funds And Anticipated Program Income. </a:t>
            </a:r>
            <a:r>
              <a:rPr lang="en-US" sz="2200" b="1" dirty="0"/>
              <a:t>(Projected $1,162,193.60)</a:t>
            </a:r>
          </a:p>
        </p:txBody>
      </p:sp>
      <p:sp>
        <p:nvSpPr>
          <p:cNvPr id="13" name="Rectangle 12">
            <a:extLst>
              <a:ext uri="{FF2B5EF4-FFF2-40B4-BE49-F238E27FC236}">
                <a16:creationId xmlns:a16="http://schemas.microsoft.com/office/drawing/2014/main" id="{C5040A79-4B71-44E4-BE13-29DC6281A2A1}"/>
              </a:ext>
            </a:extLst>
          </p:cNvPr>
          <p:cNvSpPr/>
          <p:nvPr/>
        </p:nvSpPr>
        <p:spPr>
          <a:xfrm>
            <a:off x="776178" y="3515370"/>
            <a:ext cx="10834576" cy="2585323"/>
          </a:xfrm>
          <a:prstGeom prst="rect">
            <a:avLst/>
          </a:prstGeom>
        </p:spPr>
        <p:txBody>
          <a:bodyPr wrap="square">
            <a:spAutoFit/>
          </a:bodyPr>
          <a:lstStyle/>
          <a:p>
            <a:r>
              <a:rPr lang="en-US" b="1" dirty="0"/>
              <a:t>An eligible range of activities include, but not limited to:</a:t>
            </a:r>
          </a:p>
          <a:p>
            <a:pPr marL="285750" indent="-285750">
              <a:buFont typeface="Wingdings" panose="05000000000000000000" pitchFamily="2" charset="2"/>
              <a:buChar char="§"/>
            </a:pPr>
            <a:r>
              <a:rPr lang="en-US" dirty="0"/>
              <a:t>Public improvements such as streets, curbs, gutters, sidewalks, parks, playgrounds, water and sewer facilities, flood and drainage improvements, community, senior and health centers, homeless shelter improvements, etc.</a:t>
            </a:r>
          </a:p>
          <a:p>
            <a:pPr marL="285750" indent="-285750">
              <a:buFont typeface="Wingdings" panose="05000000000000000000" pitchFamily="2" charset="2"/>
              <a:buChar char="§"/>
            </a:pPr>
            <a:r>
              <a:rPr lang="en-US" dirty="0"/>
              <a:t>Housing rehabilitation</a:t>
            </a:r>
          </a:p>
          <a:p>
            <a:pPr marL="285750" indent="-285750">
              <a:buFont typeface="Wingdings" panose="05000000000000000000" pitchFamily="2" charset="2"/>
              <a:buChar char="§"/>
            </a:pPr>
            <a:r>
              <a:rPr lang="en-US" dirty="0"/>
              <a:t>Administration</a:t>
            </a:r>
          </a:p>
          <a:p>
            <a:pPr marL="285750" indent="-285750">
              <a:buFont typeface="Wingdings" panose="05000000000000000000" pitchFamily="2" charset="2"/>
              <a:buChar char="§"/>
            </a:pPr>
            <a:r>
              <a:rPr lang="en-US" dirty="0"/>
              <a:t>Public service activities including homeless shelter and other public service activities</a:t>
            </a:r>
          </a:p>
          <a:p>
            <a:pPr marL="285750" indent="-285750">
              <a:buFont typeface="Wingdings" panose="05000000000000000000" pitchFamily="2" charset="2"/>
              <a:buChar char="§"/>
            </a:pPr>
            <a:r>
              <a:rPr lang="en-US" dirty="0"/>
              <a:t>Neighborhood revitalization</a:t>
            </a:r>
          </a:p>
          <a:p>
            <a:pPr marL="285750" indent="-285750">
              <a:buFont typeface="Wingdings" panose="05000000000000000000" pitchFamily="2" charset="2"/>
              <a:buChar char="§"/>
            </a:pPr>
            <a:r>
              <a:rPr lang="en-US" dirty="0"/>
              <a:t>Commercial Revitalization/Economic Development/Workforce Development</a:t>
            </a:r>
          </a:p>
          <a:p>
            <a:pPr marL="285750" indent="-285750">
              <a:buFont typeface="Wingdings" panose="05000000000000000000" pitchFamily="2" charset="2"/>
              <a:buChar char="§"/>
            </a:pPr>
            <a:r>
              <a:rPr lang="en-US" dirty="0"/>
              <a:t>Historic Preservation </a:t>
            </a:r>
          </a:p>
        </p:txBody>
      </p:sp>
    </p:spTree>
    <p:extLst>
      <p:ext uri="{BB962C8B-B14F-4D97-AF65-F5344CB8AC3E}">
        <p14:creationId xmlns:p14="http://schemas.microsoft.com/office/powerpoint/2010/main" val="1832576741"/>
      </p:ext>
    </p:extLst>
  </p:cSld>
  <p:clrMapOvr>
    <a:masterClrMapping/>
  </p:clrMapOvr>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BFBFBF"/>
      </a:accent1>
      <a:accent2>
        <a:srgbClr val="A50021"/>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2617</TotalTime>
  <Words>1646</Words>
  <Application>Microsoft Office PowerPoint</Application>
  <PresentationFormat>Widescreen</PresentationFormat>
  <Paragraphs>269</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Agency FB</vt:lpstr>
      <vt:lpstr>Arial</vt:lpstr>
      <vt:lpstr>Calibri</vt:lpstr>
      <vt:lpstr>Calibri Light</vt:lpstr>
      <vt:lpstr>Cambria</vt:lpstr>
      <vt:lpstr>Times New Roman</vt:lpstr>
      <vt:lpstr>Wingdings</vt:lpstr>
      <vt:lpstr>Retrospect</vt:lpstr>
      <vt:lpstr>PUBLIC HEARING  HUD One Year Action Plan 2025-2026  City of Birmingham Community Development Department  Virtual:  JANUARY 8, 2025 at 9:30 AM  &amp;  JANUARY 9, 2025 at 9:30 AM   In-Person:  January 9, 2025 at 5:30 PM  at City Hall’s Council Chambers on the 3rd Floor    </vt:lpstr>
      <vt:lpstr>PowerPoint Presentation</vt:lpstr>
      <vt:lpstr>PowerPoint Presentation</vt:lpstr>
      <vt:lpstr>PowerPoint Presentation</vt:lpstr>
      <vt:lpstr>PowerPoint Presentation</vt:lpstr>
      <vt:lpstr>HUD National Objectives</vt:lpstr>
      <vt:lpstr>Goals of the Program</vt:lpstr>
      <vt:lpstr>Planning and Administration:</vt:lpstr>
      <vt:lpstr>PowerPoint Presentation</vt:lpstr>
      <vt:lpstr>PowerPoint Presentation</vt:lpstr>
      <vt:lpstr>PowerPoint Presentation</vt:lpstr>
      <vt:lpstr>PowerPoint Presentation</vt:lpstr>
      <vt:lpstr>PowerPoint Presentation</vt:lpstr>
      <vt:lpstr>Grant Management and Monitoring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BIRMINGHAM</dc:title>
  <dc:creator>Chris Hatcher</dc:creator>
  <cp:lastModifiedBy>Gandy, Synette Y.</cp:lastModifiedBy>
  <cp:revision>136</cp:revision>
  <cp:lastPrinted>2021-01-20T00:05:59Z</cp:lastPrinted>
  <dcterms:created xsi:type="dcterms:W3CDTF">2020-07-22T23:26:50Z</dcterms:created>
  <dcterms:modified xsi:type="dcterms:W3CDTF">2025-01-08T15:21:39Z</dcterms:modified>
</cp:coreProperties>
</file>